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7" r:id="rId3"/>
    <p:sldId id="302" r:id="rId4"/>
    <p:sldId id="339" r:id="rId5"/>
    <p:sldId id="384" r:id="rId6"/>
    <p:sldId id="383" r:id="rId7"/>
    <p:sldId id="342" r:id="rId8"/>
    <p:sldId id="343" r:id="rId9"/>
    <p:sldId id="348" r:id="rId10"/>
    <p:sldId id="347" r:id="rId11"/>
    <p:sldId id="349" r:id="rId12"/>
    <p:sldId id="350" r:id="rId13"/>
    <p:sldId id="351" r:id="rId14"/>
    <p:sldId id="352" r:id="rId15"/>
    <p:sldId id="353" r:id="rId16"/>
    <p:sldId id="354" r:id="rId17"/>
    <p:sldId id="355" r:id="rId18"/>
    <p:sldId id="387" r:id="rId19"/>
    <p:sldId id="358" r:id="rId20"/>
    <p:sldId id="388" r:id="rId21"/>
    <p:sldId id="389" r:id="rId22"/>
    <p:sldId id="390" r:id="rId23"/>
    <p:sldId id="391" r:id="rId24"/>
    <p:sldId id="371" r:id="rId25"/>
    <p:sldId id="379" r:id="rId26"/>
    <p:sldId id="372" r:id="rId27"/>
    <p:sldId id="373" r:id="rId28"/>
    <p:sldId id="374" r:id="rId29"/>
    <p:sldId id="380" r:id="rId30"/>
    <p:sldId id="385" r:id="rId31"/>
    <p:sldId id="393" r:id="rId32"/>
    <p:sldId id="376" r:id="rId33"/>
    <p:sldId id="375" r:id="rId34"/>
    <p:sldId id="381" r:id="rId35"/>
    <p:sldId id="367" r:id="rId36"/>
    <p:sldId id="392" r:id="rId3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79381" autoAdjust="0"/>
  </p:normalViewPr>
  <p:slideViewPr>
    <p:cSldViewPr>
      <p:cViewPr varScale="1">
        <p:scale>
          <a:sx n="81" d="100"/>
          <a:sy n="81" d="100"/>
        </p:scale>
        <p:origin x="109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8BA7BE-423F-45DD-9922-73D79C730F7A}" type="datetimeFigureOut">
              <a:rPr lang="en-US" smtClean="0"/>
              <a:t>12/5/2018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3B53B7-307D-4EBF-AD19-37FF267B60C8}" type="slidenum">
              <a:rPr lang="en-US" smtClean="0"/>
              <a:t>‹#›</a:t>
            </a:fld>
            <a:endParaRPr lang="en-US"/>
          </a:p>
        </p:txBody>
      </p:sp>
    </p:spTree>
    <p:extLst>
      <p:ext uri="{BB962C8B-B14F-4D97-AF65-F5344CB8AC3E}">
        <p14:creationId xmlns:p14="http://schemas.microsoft.com/office/powerpoint/2010/main" val="13882671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2</a:t>
            </a:fld>
            <a:endParaRPr lang="en-US"/>
          </a:p>
        </p:txBody>
      </p:sp>
    </p:spTree>
    <p:extLst>
      <p:ext uri="{BB962C8B-B14F-4D97-AF65-F5344CB8AC3E}">
        <p14:creationId xmlns:p14="http://schemas.microsoft.com/office/powerpoint/2010/main" val="178419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13</a:t>
            </a:fld>
            <a:endParaRPr lang="en-US"/>
          </a:p>
        </p:txBody>
      </p:sp>
    </p:spTree>
    <p:extLst>
      <p:ext uri="{BB962C8B-B14F-4D97-AF65-F5344CB8AC3E}">
        <p14:creationId xmlns:p14="http://schemas.microsoft.com/office/powerpoint/2010/main" val="329343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14</a:t>
            </a:fld>
            <a:endParaRPr lang="en-US"/>
          </a:p>
        </p:txBody>
      </p:sp>
    </p:spTree>
    <p:extLst>
      <p:ext uri="{BB962C8B-B14F-4D97-AF65-F5344CB8AC3E}">
        <p14:creationId xmlns:p14="http://schemas.microsoft.com/office/powerpoint/2010/main" val="270109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We can see that the output includes the IP header : 45 is usually the starting octet for most IPv4</a:t>
            </a:r>
          </a:p>
          <a:p>
            <a:pPr marL="171450" indent="-171450">
              <a:buFont typeface="Arial" panose="020B0604020202020204" pitchFamily="34" charset="0"/>
              <a:buChar char="•"/>
            </a:pPr>
            <a:r>
              <a:rPr lang="en-US" baseline="0" dirty="0"/>
              <a:t>It should be noted that “&lt;&amp; 3” in the above command redirects the standard input device to file descriptor 3 </a:t>
            </a:r>
          </a:p>
        </p:txBody>
      </p:sp>
      <p:sp>
        <p:nvSpPr>
          <p:cNvPr id="4" name="Slide Number Placeholder 3"/>
          <p:cNvSpPr>
            <a:spLocks noGrp="1"/>
          </p:cNvSpPr>
          <p:nvPr>
            <p:ph type="sldNum" sz="quarter" idx="10"/>
          </p:nvPr>
        </p:nvSpPr>
        <p:spPr/>
        <p:txBody>
          <a:bodyPr/>
          <a:lstStyle/>
          <a:p>
            <a:fld id="{813B53B7-307D-4EBF-AD19-37FF267B60C8}" type="slidenum">
              <a:rPr lang="en-US" smtClean="0"/>
              <a:t>15</a:t>
            </a:fld>
            <a:endParaRPr lang="en-US"/>
          </a:p>
        </p:txBody>
      </p:sp>
    </p:spTree>
    <p:extLst>
      <p:ext uri="{BB962C8B-B14F-4D97-AF65-F5344CB8AC3E}">
        <p14:creationId xmlns:p14="http://schemas.microsoft.com/office/powerpoint/2010/main" val="1852653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It should be noted that “&gt;&amp; 3” in the above command redirects the standard output device to file descriptor 3 </a:t>
            </a:r>
          </a:p>
        </p:txBody>
      </p:sp>
      <p:sp>
        <p:nvSpPr>
          <p:cNvPr id="4" name="Slide Number Placeholder 3"/>
          <p:cNvSpPr>
            <a:spLocks noGrp="1"/>
          </p:cNvSpPr>
          <p:nvPr>
            <p:ph type="sldNum" sz="quarter" idx="10"/>
          </p:nvPr>
        </p:nvSpPr>
        <p:spPr/>
        <p:txBody>
          <a:bodyPr/>
          <a:lstStyle/>
          <a:p>
            <a:fld id="{813B53B7-307D-4EBF-AD19-37FF267B60C8}" type="slidenum">
              <a:rPr lang="en-US" smtClean="0"/>
              <a:t>16</a:t>
            </a:fld>
            <a:endParaRPr lang="en-US"/>
          </a:p>
        </p:txBody>
      </p:sp>
    </p:spTree>
    <p:extLst>
      <p:ext uri="{BB962C8B-B14F-4D97-AF65-F5344CB8AC3E}">
        <p14:creationId xmlns:p14="http://schemas.microsoft.com/office/powerpoint/2010/main" val="427645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17</a:t>
            </a:fld>
            <a:endParaRPr lang="en-US"/>
          </a:p>
        </p:txBody>
      </p:sp>
    </p:spTree>
    <p:extLst>
      <p:ext uri="{BB962C8B-B14F-4D97-AF65-F5344CB8AC3E}">
        <p14:creationId xmlns:p14="http://schemas.microsoft.com/office/powerpoint/2010/main" val="397824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19</a:t>
            </a:fld>
            <a:endParaRPr lang="en-US"/>
          </a:p>
        </p:txBody>
      </p:sp>
    </p:spTree>
    <p:extLst>
      <p:ext uri="{BB962C8B-B14F-4D97-AF65-F5344CB8AC3E}">
        <p14:creationId xmlns:p14="http://schemas.microsoft.com/office/powerpoint/2010/main" val="246444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Tx/>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24</a:t>
            </a:fld>
            <a:endParaRPr lang="en-US"/>
          </a:p>
        </p:txBody>
      </p:sp>
    </p:spTree>
    <p:extLst>
      <p:ext uri="{BB962C8B-B14F-4D97-AF65-F5344CB8AC3E}">
        <p14:creationId xmlns:p14="http://schemas.microsoft.com/office/powerpoint/2010/main" val="57909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The server program creates a TUN interface (tun0) and waits for a tunnel connection request from a client. </a:t>
            </a:r>
          </a:p>
          <a:p>
            <a:pPr marL="171450" lvl="0" indent="-171450">
              <a:buFont typeface="Arial" panose="020B0604020202020204" pitchFamily="34" charset="0"/>
              <a:buChar char="•"/>
            </a:pPr>
            <a:r>
              <a:rPr lang="en-US" baseline="0" dirty="0"/>
              <a:t>The IP address assigned to the TUN interface on VPN server is 10.4.2.5.</a:t>
            </a:r>
          </a:p>
          <a:p>
            <a:pPr marL="171450" lvl="0" indent="-171450">
              <a:buFont typeface="Arial" panose="020B0604020202020204" pitchFamily="34" charset="0"/>
              <a:buChar char="•"/>
            </a:pPr>
            <a:r>
              <a:rPr lang="en-US" baseline="0" dirty="0"/>
              <a:t>The client program creates a TUN interface (tun0) and sends a “hello” message to VPN Server to establish a VPN tunnel.</a:t>
            </a:r>
          </a:p>
          <a:p>
            <a:pPr marL="171450" lvl="0" indent="-171450">
              <a:buFont typeface="Arial" panose="020B0604020202020204" pitchFamily="34" charset="0"/>
              <a:buChar char="•"/>
            </a:pPr>
            <a:r>
              <a:rPr lang="en-US" baseline="0" dirty="0"/>
              <a:t>The IP address assigned to the TUN interface on the client side is 10.4.2.99.</a:t>
            </a:r>
          </a:p>
          <a:p>
            <a:pPr marL="171450" lvl="0" indent="-171450">
              <a:buFont typeface="Arial" panose="020B0604020202020204" pitchFamily="34" charset="0"/>
              <a:buChar char="•"/>
            </a:pPr>
            <a:r>
              <a:rPr lang="en-US" baseline="0" dirty="0"/>
              <a:t>We also need to tell VPN Client that all the traffic to private network 192.168.60.0/24 should go through the tunnel. </a:t>
            </a:r>
          </a:p>
          <a:p>
            <a:pPr marL="171450" lvl="0" indent="-171450">
              <a:buFont typeface="Arial" panose="020B0604020202020204" pitchFamily="34" charset="0"/>
              <a:buChar char="•"/>
            </a:pPr>
            <a:r>
              <a:rPr lang="en-US" baseline="0" dirty="0"/>
              <a:t>From tun0 interface the packets will be sent through the </a:t>
            </a:r>
            <a:r>
              <a:rPr lang="en-US" baseline="0" dirty="0" err="1"/>
              <a:t>vpn</a:t>
            </a:r>
            <a:r>
              <a:rPr lang="en-US" baseline="0" dirty="0"/>
              <a:t> tunnel.</a:t>
            </a:r>
          </a:p>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25</a:t>
            </a:fld>
            <a:endParaRPr lang="en-US"/>
          </a:p>
        </p:txBody>
      </p:sp>
    </p:spTree>
    <p:extLst>
      <p:ext uri="{BB962C8B-B14F-4D97-AF65-F5344CB8AC3E}">
        <p14:creationId xmlns:p14="http://schemas.microsoft.com/office/powerpoint/2010/main" val="2569726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Host V connects to the 10.4.2.0/24 network via the eth1 network interface</a:t>
            </a:r>
          </a:p>
        </p:txBody>
      </p:sp>
      <p:sp>
        <p:nvSpPr>
          <p:cNvPr id="4" name="Slide Number Placeholder 3"/>
          <p:cNvSpPr>
            <a:spLocks noGrp="1"/>
          </p:cNvSpPr>
          <p:nvPr>
            <p:ph type="sldNum" sz="quarter" idx="10"/>
          </p:nvPr>
        </p:nvSpPr>
        <p:spPr/>
        <p:txBody>
          <a:bodyPr/>
          <a:lstStyle/>
          <a:p>
            <a:fld id="{3E1CCEEA-212A-445A-B5B9-3AEB50B92E92}" type="slidenum">
              <a:rPr lang="en-US" smtClean="0"/>
              <a:t>26</a:t>
            </a:fld>
            <a:endParaRPr lang="en-US"/>
          </a:p>
        </p:txBody>
      </p:sp>
    </p:spTree>
    <p:extLst>
      <p:ext uri="{BB962C8B-B14F-4D97-AF65-F5344CB8AC3E}">
        <p14:creationId xmlns:p14="http://schemas.microsoft.com/office/powerpoint/2010/main" val="172414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After the VPN is setup and starts working, Host U can access Host V.</a:t>
            </a:r>
          </a:p>
          <a:p>
            <a:pPr marL="171450" lvl="0" indent="-171450">
              <a:buFont typeface="Arial" panose="020B0604020202020204" pitchFamily="34" charset="0"/>
              <a:buChar char="•"/>
            </a:pPr>
            <a:r>
              <a:rPr lang="en-US" baseline="0" dirty="0"/>
              <a:t>All the network traffic between Host U and Host V will go through a tunnel between VPN Client and VPN Server </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To do the ping testing, we ping Host V from Host U. </a:t>
            </a:r>
          </a:p>
          <a:p>
            <a:pPr marL="171450" lvl="0" indent="-171450">
              <a:buFont typeface="Arial" panose="020B0604020202020204" pitchFamily="34" charset="0"/>
              <a:buChar char="•"/>
            </a:pPr>
            <a:r>
              <a:rPr lang="en-US" baseline="0" dirty="0"/>
              <a:t>Before the VPN is established there would be no response from Host V because it is not reachable from Host U </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Packet No 1: generated by the ping command. Due to the routing setup, the ICMP packet is routed to the TUN interface (reason why the source IP is 10.4.2.99-&gt;assigned to tun0</a:t>
            </a:r>
          </a:p>
          <a:p>
            <a:pPr marL="171450" lvl="0" indent="-171450">
              <a:buFont typeface="Arial" panose="020B0604020202020204" pitchFamily="34" charset="0"/>
              <a:buChar char="•"/>
            </a:pPr>
            <a:r>
              <a:rPr lang="en-US" baseline="0" dirty="0"/>
              <a:t>Packet No 2: the tunnel application gets the ICMP packet, and then feeds it into its tunnel-&gt;put it inside a UDP packet towards the VPN Server (10.0.2.5).</a:t>
            </a:r>
          </a:p>
          <a:p>
            <a:pPr marL="171450" lvl="0" indent="-171450">
              <a:buFont typeface="Arial" panose="020B0604020202020204" pitchFamily="34" charset="0"/>
              <a:buChar char="•"/>
            </a:pPr>
            <a:r>
              <a:rPr lang="en-US" baseline="0" dirty="0"/>
              <a:t>Packet No 3: the return UDP packet from VPN Server-&gt;inside it is an encapsulated ICMP echo reply packet from 192.168.60.6</a:t>
            </a:r>
          </a:p>
          <a:p>
            <a:pPr marL="171450" lvl="0" indent="-171450">
              <a:buFont typeface="Arial" panose="020B0604020202020204" pitchFamily="34" charset="0"/>
              <a:buChar char="•"/>
            </a:pPr>
            <a:r>
              <a:rPr lang="en-US" baseline="0" dirty="0"/>
              <a:t>Packet No 4: The tunnel application on VPN Client gets this UDP packet, and takes out the encapsulated ICMP packet, and gives it to kernel via the tun0 interface.</a:t>
            </a:r>
          </a:p>
          <a:p>
            <a:pPr marL="171450" lvl="0" indent="-171450">
              <a:buFont typeface="Arial" panose="020B0604020202020204" pitchFamily="34" charset="0"/>
              <a:buChar char="•"/>
            </a:pPr>
            <a:r>
              <a:rPr lang="en-US" baseline="0" dirty="0"/>
              <a:t>Packet No 5 to 8: triggered by another ICMP echo request message.</a:t>
            </a:r>
          </a:p>
        </p:txBody>
      </p:sp>
      <p:sp>
        <p:nvSpPr>
          <p:cNvPr id="4" name="Slide Number Placeholder 3"/>
          <p:cNvSpPr>
            <a:spLocks noGrp="1"/>
          </p:cNvSpPr>
          <p:nvPr>
            <p:ph type="sldNum" sz="quarter" idx="10"/>
          </p:nvPr>
        </p:nvSpPr>
        <p:spPr/>
        <p:txBody>
          <a:bodyPr/>
          <a:lstStyle/>
          <a:p>
            <a:fld id="{3E1CCEEA-212A-445A-B5B9-3AEB50B92E92}" type="slidenum">
              <a:rPr lang="en-US" smtClean="0"/>
              <a:t>27</a:t>
            </a:fld>
            <a:endParaRPr lang="en-US"/>
          </a:p>
        </p:txBody>
      </p:sp>
    </p:spTree>
    <p:extLst>
      <p:ext uri="{BB962C8B-B14F-4D97-AF65-F5344CB8AC3E}">
        <p14:creationId xmlns:p14="http://schemas.microsoft.com/office/powerpoint/2010/main" val="2718379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3</a:t>
            </a:fld>
            <a:endParaRPr lang="en-US"/>
          </a:p>
        </p:txBody>
      </p:sp>
    </p:spTree>
    <p:extLst>
      <p:ext uri="{BB962C8B-B14F-4D97-AF65-F5344CB8AC3E}">
        <p14:creationId xmlns:p14="http://schemas.microsoft.com/office/powerpoint/2010/main" val="56905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28</a:t>
            </a:fld>
            <a:endParaRPr lang="en-US"/>
          </a:p>
        </p:txBody>
      </p:sp>
    </p:spTree>
    <p:extLst>
      <p:ext uri="{BB962C8B-B14F-4D97-AF65-F5344CB8AC3E}">
        <p14:creationId xmlns:p14="http://schemas.microsoft.com/office/powerpoint/2010/main" val="3979262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Telnet is still working but since the packets it sends out via the broken VPN tunnel goes no where, TCP will keep resending the packets.</a:t>
            </a:r>
          </a:p>
          <a:p>
            <a:pPr marL="171450" lvl="0" indent="-171450">
              <a:buFont typeface="Arial" panose="020B0604020202020204" pitchFamily="34" charset="0"/>
              <a:buChar char="•"/>
            </a:pPr>
            <a:r>
              <a:rPr lang="en-US" baseline="0" dirty="0"/>
              <a:t>VPN Server will drop UDP packets and send back ICMP error messages, telling VPN Client that the port is not reachable. That is why we see multiple ICMP error messages.</a:t>
            </a:r>
          </a:p>
          <a:p>
            <a:pPr marL="171450" lvl="0" indent="-171450">
              <a:buFont typeface="Arial" panose="020B0604020202020204" pitchFamily="34" charset="0"/>
              <a:buChar char="•"/>
            </a:pPr>
            <a:r>
              <a:rPr lang="en-US" baseline="0" dirty="0"/>
              <a:t>Whatever was typed into the telnet are actually not lost, they are buffered, waiting to be sent to the telnet server.</a:t>
            </a:r>
          </a:p>
          <a:p>
            <a:pPr marL="171450" lvl="0" indent="-171450">
              <a:buFont typeface="Arial" panose="020B0604020202020204" pitchFamily="34" charset="0"/>
              <a:buChar char="•"/>
            </a:pPr>
            <a:r>
              <a:rPr lang="en-US" baseline="0" dirty="0"/>
              <a:t>When the server receives a character, it echo's the character back to the telnet client, which will print them to the terminal.</a:t>
            </a:r>
          </a:p>
          <a:p>
            <a:pPr marL="171450" lvl="0" indent="-171450">
              <a:buFont typeface="Arial" panose="020B0604020202020204" pitchFamily="34" charset="0"/>
              <a:buChar char="•"/>
            </a:pPr>
            <a:r>
              <a:rPr lang="en-US" baseline="0" dirty="0"/>
              <a:t>Due to TCP transmission, when we reconnect the VPN tunnel, all the blindly typed characters will show up on the client side.</a:t>
            </a:r>
          </a:p>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29</a:t>
            </a:fld>
            <a:endParaRPr lang="en-US"/>
          </a:p>
        </p:txBody>
      </p:sp>
    </p:spTree>
    <p:extLst>
      <p:ext uri="{BB962C8B-B14F-4D97-AF65-F5344CB8AC3E}">
        <p14:creationId xmlns:p14="http://schemas.microsoft.com/office/powerpoint/2010/main" val="3009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r>
              <a:rPr lang="en-US" baseline="0" dirty="0"/>
              <a:t> why would Facebook reply packets be routed to the VPN server, not directly to User?  </a:t>
            </a:r>
          </a:p>
          <a:p>
            <a:r>
              <a:rPr lang="en-US" baseline="0" dirty="0"/>
              <a:t>Answer: The source IP address on the TUN interface (on the VPN client) belongs to the VPN server’s network. </a:t>
            </a:r>
          </a:p>
          <a:p>
            <a:r>
              <a:rPr lang="en-US" baseline="0" dirty="0"/>
              <a:t>This IP address is the source IP address of the packet from User to Facebook. That is why the reply packets will be routed to the VPN server’s network, which will</a:t>
            </a:r>
          </a:p>
          <a:p>
            <a:r>
              <a:rPr lang="en-US" baseline="0" dirty="0"/>
              <a:t>further route the packet to VPN server.</a:t>
            </a:r>
            <a:endParaRPr lang="en-US" dirty="0"/>
          </a:p>
        </p:txBody>
      </p:sp>
      <p:sp>
        <p:nvSpPr>
          <p:cNvPr id="4" name="Slide Number Placeholder 3"/>
          <p:cNvSpPr>
            <a:spLocks noGrp="1"/>
          </p:cNvSpPr>
          <p:nvPr>
            <p:ph type="sldNum" sz="quarter" idx="10"/>
          </p:nvPr>
        </p:nvSpPr>
        <p:spPr/>
        <p:txBody>
          <a:bodyPr/>
          <a:lstStyle/>
          <a:p>
            <a:fld id="{813B53B7-307D-4EBF-AD19-37FF267B60C8}" type="slidenum">
              <a:rPr lang="en-US" smtClean="0"/>
              <a:t>31</a:t>
            </a:fld>
            <a:endParaRPr lang="en-US"/>
          </a:p>
        </p:txBody>
      </p:sp>
    </p:spTree>
    <p:extLst>
      <p:ext uri="{BB962C8B-B14F-4D97-AF65-F5344CB8AC3E}">
        <p14:creationId xmlns:p14="http://schemas.microsoft.com/office/powerpoint/2010/main" val="339749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Tx/>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32</a:t>
            </a:fld>
            <a:endParaRPr lang="en-US"/>
          </a:p>
        </p:txBody>
      </p:sp>
    </p:spTree>
    <p:extLst>
      <p:ext uri="{BB962C8B-B14F-4D97-AF65-F5344CB8AC3E}">
        <p14:creationId xmlns:p14="http://schemas.microsoft.com/office/powerpoint/2010/main" val="41091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VPN  was developed for security purpose, but now used to defeat another security solution -&gt; bypassing firewall.</a:t>
            </a:r>
          </a:p>
          <a:p>
            <a:pPr marL="171450" lvl="0" indent="-171450">
              <a:buFont typeface="Arial" panose="020B0604020202020204" pitchFamily="34" charset="0"/>
              <a:buChar char="•"/>
            </a:pPr>
            <a:r>
              <a:rPr lang="en-US" baseline="0" dirty="0"/>
              <a:t>Organizations or countries conduct egress filtering on their firewall to prevent their internal users from accessing certain websites.</a:t>
            </a:r>
          </a:p>
          <a:p>
            <a:pPr marL="171450" lvl="0" indent="-171450">
              <a:buFont typeface="Arial" panose="020B0604020202020204" pitchFamily="34" charset="0"/>
              <a:buChar char="•"/>
            </a:pPr>
            <a:r>
              <a:rPr lang="en-US" baseline="0" dirty="0"/>
              <a:t>These firewalls inspect the destination address of each outgoing packet; if the address is on their blacklist, the packet will be dropped.</a:t>
            </a:r>
          </a:p>
          <a:p>
            <a:pPr marL="171450" lvl="0" indent="-171450">
              <a:buFont typeface="Arial" panose="020B0604020202020204" pitchFamily="34" charset="0"/>
              <a:buChar char="•"/>
            </a:pPr>
            <a:r>
              <a:rPr lang="en-US" baseline="0" dirty="0"/>
              <a:t>VPN becomes natural solution for this purpose because it can hide a disallowed packet inside a packet that is allowed.</a:t>
            </a:r>
          </a:p>
          <a:p>
            <a:pPr marL="171450" lvl="0" indent="-171450">
              <a:buFont typeface="Arial" panose="020B0604020202020204" pitchFamily="34" charset="0"/>
              <a:buChar char="•"/>
            </a:pPr>
            <a:r>
              <a:rPr lang="en-US" baseline="0" dirty="0"/>
              <a:t>The actual packet becomes the encrypted payload inside the allowed packet.</a:t>
            </a:r>
          </a:p>
        </p:txBody>
      </p:sp>
      <p:sp>
        <p:nvSpPr>
          <p:cNvPr id="4" name="Slide Number Placeholder 3"/>
          <p:cNvSpPr>
            <a:spLocks noGrp="1"/>
          </p:cNvSpPr>
          <p:nvPr>
            <p:ph type="sldNum" sz="quarter" idx="10"/>
          </p:nvPr>
        </p:nvSpPr>
        <p:spPr/>
        <p:txBody>
          <a:bodyPr/>
          <a:lstStyle/>
          <a:p>
            <a:fld id="{3E1CCEEA-212A-445A-B5B9-3AEB50B92E92}" type="slidenum">
              <a:rPr lang="en-US" smtClean="0"/>
              <a:t>33</a:t>
            </a:fld>
            <a:endParaRPr lang="en-US"/>
          </a:p>
        </p:txBody>
      </p:sp>
    </p:spTree>
    <p:extLst>
      <p:ext uri="{BB962C8B-B14F-4D97-AF65-F5344CB8AC3E}">
        <p14:creationId xmlns:p14="http://schemas.microsoft.com/office/powerpoint/2010/main" val="3207354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34</a:t>
            </a:fld>
            <a:endParaRPr lang="en-US"/>
          </a:p>
        </p:txBody>
      </p:sp>
    </p:spTree>
    <p:extLst>
      <p:ext uri="{BB962C8B-B14F-4D97-AF65-F5344CB8AC3E}">
        <p14:creationId xmlns:p14="http://schemas.microsoft.com/office/powerpoint/2010/main" val="1406826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35</a:t>
            </a:fld>
            <a:endParaRPr lang="en-US"/>
          </a:p>
        </p:txBody>
      </p:sp>
    </p:spTree>
    <p:extLst>
      <p:ext uri="{BB962C8B-B14F-4D97-AF65-F5344CB8AC3E}">
        <p14:creationId xmlns:p14="http://schemas.microsoft.com/office/powerpoint/2010/main" val="633966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4</a:t>
            </a:fld>
            <a:endParaRPr lang="en-US"/>
          </a:p>
        </p:txBody>
      </p:sp>
    </p:spTree>
    <p:extLst>
      <p:ext uri="{BB962C8B-B14F-4D97-AF65-F5344CB8AC3E}">
        <p14:creationId xmlns:p14="http://schemas.microsoft.com/office/powerpoint/2010/main" val="170728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a:t>
            </a:fld>
            <a:endParaRPr lang="en-US"/>
          </a:p>
        </p:txBody>
      </p:sp>
    </p:spTree>
    <p:extLst>
      <p:ext uri="{BB962C8B-B14F-4D97-AF65-F5344CB8AC3E}">
        <p14:creationId xmlns:p14="http://schemas.microsoft.com/office/powerpoint/2010/main" val="212498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t>VPN Client and Server must :</a:t>
            </a:r>
          </a:p>
          <a:p>
            <a:pPr lvl="1"/>
            <a:r>
              <a:rPr lang="en-US" sz="1200" dirty="0"/>
              <a:t>Establish a secure tunnel between them</a:t>
            </a:r>
          </a:p>
          <a:p>
            <a:pPr lvl="1"/>
            <a:r>
              <a:rPr lang="en-US" sz="1200" dirty="0"/>
              <a:t>Forward IP packets that need to go to the other private network</a:t>
            </a:r>
          </a:p>
          <a:p>
            <a:pPr lvl="1"/>
            <a:r>
              <a:rPr lang="en-US" sz="1200" dirty="0"/>
              <a:t>After receiving an IP packet, release it into the private network</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8</a:t>
            </a:fld>
            <a:endParaRPr lang="en-US"/>
          </a:p>
        </p:txBody>
      </p:sp>
    </p:spTree>
    <p:extLst>
      <p:ext uri="{BB962C8B-B14F-4D97-AF65-F5344CB8AC3E}">
        <p14:creationId xmlns:p14="http://schemas.microsoft.com/office/powerpoint/2010/main" val="76087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9</a:t>
            </a:fld>
            <a:endParaRPr lang="en-US"/>
          </a:p>
        </p:txBody>
      </p:sp>
    </p:spTree>
    <p:extLst>
      <p:ext uri="{BB962C8B-B14F-4D97-AF65-F5344CB8AC3E}">
        <p14:creationId xmlns:p14="http://schemas.microsoft.com/office/powerpoint/2010/main" val="109364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The primary task for the tunnel application is to establish a TLS/SSL channel, get IP packets from the system and send them over the channel</a:t>
            </a:r>
          </a:p>
          <a:p>
            <a:pPr marL="171450" indent="-171450">
              <a:buFont typeface="Arial" panose="020B0604020202020204" pitchFamily="34" charset="0"/>
              <a:buChar char="•"/>
            </a:pPr>
            <a:r>
              <a:rPr lang="en-US" baseline="0" dirty="0"/>
              <a:t>Establishing the SSL channel will be talked about in Chapter 19</a:t>
            </a:r>
          </a:p>
          <a:p>
            <a:pPr marL="171450" indent="-171450">
              <a:buFont typeface="Arial" panose="020B0604020202020204" pitchFamily="34" charset="0"/>
              <a:buChar char="•"/>
            </a:pPr>
            <a:r>
              <a:rPr lang="en-US" baseline="0" dirty="0"/>
              <a:t>We will focus on how the tunnel application gets the IP packets from the system</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TUN/TAP interfaces can be seen as a point-to-point network device, which connects two computers</a:t>
            </a:r>
          </a:p>
        </p:txBody>
      </p:sp>
      <p:sp>
        <p:nvSpPr>
          <p:cNvPr id="4" name="Slide Number Placeholder 3"/>
          <p:cNvSpPr>
            <a:spLocks noGrp="1"/>
          </p:cNvSpPr>
          <p:nvPr>
            <p:ph type="sldNum" sz="quarter" idx="10"/>
          </p:nvPr>
        </p:nvSpPr>
        <p:spPr/>
        <p:txBody>
          <a:bodyPr/>
          <a:lstStyle/>
          <a:p>
            <a:fld id="{813B53B7-307D-4EBF-AD19-37FF267B60C8}" type="slidenum">
              <a:rPr lang="en-US" smtClean="0"/>
              <a:t>10</a:t>
            </a:fld>
            <a:endParaRPr lang="en-US"/>
          </a:p>
        </p:txBody>
      </p:sp>
    </p:spTree>
    <p:extLst>
      <p:ext uri="{BB962C8B-B14F-4D97-AF65-F5344CB8AC3E}">
        <p14:creationId xmlns:p14="http://schemas.microsoft.com/office/powerpoint/2010/main" val="341666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A user program can create an TUN/TAP interface and attach itself to the virtual network interface</a:t>
            </a:r>
          </a:p>
          <a:p>
            <a:pPr marL="171450" indent="-171450">
              <a:buFont typeface="Arial" panose="020B0604020202020204" pitchFamily="34" charset="0"/>
              <a:buChar char="•"/>
            </a:pPr>
            <a:r>
              <a:rPr lang="en-US" baseline="0" dirty="0"/>
              <a:t>To the operating system, it appears that the packets come from an external source through the virtual network interface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It is important to note that in Linux, we create network devices, including TUN/TAP devices, a process to be either root or have the CAP_NET_ADMIN capability</a:t>
            </a:r>
          </a:p>
        </p:txBody>
      </p:sp>
      <p:sp>
        <p:nvSpPr>
          <p:cNvPr id="4" name="Slide Number Placeholder 3"/>
          <p:cNvSpPr>
            <a:spLocks noGrp="1"/>
          </p:cNvSpPr>
          <p:nvPr>
            <p:ph type="sldNum" sz="quarter" idx="10"/>
          </p:nvPr>
        </p:nvSpPr>
        <p:spPr/>
        <p:txBody>
          <a:bodyPr/>
          <a:lstStyle/>
          <a:p>
            <a:fld id="{813B53B7-307D-4EBF-AD19-37FF267B60C8}" type="slidenum">
              <a:rPr lang="en-US" smtClean="0"/>
              <a:t>11</a:t>
            </a:fld>
            <a:endParaRPr lang="en-US"/>
          </a:p>
        </p:txBody>
      </p:sp>
    </p:spTree>
    <p:extLst>
      <p:ext uri="{BB962C8B-B14F-4D97-AF65-F5344CB8AC3E}">
        <p14:creationId xmlns:p14="http://schemas.microsoft.com/office/powerpoint/2010/main" val="292087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12</a:t>
            </a:fld>
            <a:endParaRPr lang="en-US"/>
          </a:p>
        </p:txBody>
      </p:sp>
    </p:spTree>
    <p:extLst>
      <p:ext uri="{BB962C8B-B14F-4D97-AF65-F5344CB8AC3E}">
        <p14:creationId xmlns:p14="http://schemas.microsoft.com/office/powerpoint/2010/main" val="5164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C4CE07-DAEF-4CE6-A6A4-74F60FC111FA}"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02612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11839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66446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1836045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C4CE07-DAEF-4CE6-A6A4-74F60FC111FA}"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97289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C4CE07-DAEF-4CE6-A6A4-74F60FC111FA}"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52444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C4CE07-DAEF-4CE6-A6A4-74F60FC111FA}" type="datetimeFigureOut">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81389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C4CE07-DAEF-4CE6-A6A4-74F60FC111FA}" type="datetimeFigureOut">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006904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C4CE07-DAEF-4CE6-A6A4-74F60FC111FA}" type="datetimeFigureOut">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108248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BC4CE07-DAEF-4CE6-A6A4-74F60FC111FA}"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56035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BC4CE07-DAEF-4CE6-A6A4-74F60FC111FA}" type="datetimeFigureOut">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583955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BC4CE07-DAEF-4CE6-A6A4-74F60FC111FA}" type="datetimeFigureOut">
              <a:rPr lang="en-US" smtClean="0"/>
              <a:t>12/5/2018</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4D6C27-1B0D-423D-A023-D546622BD67A}" type="slidenum">
              <a:rPr lang="en-US" smtClean="0"/>
              <a:t>‹#›</a:t>
            </a:fld>
            <a:endParaRPr lang="en-US"/>
          </a:p>
        </p:txBody>
      </p:sp>
    </p:spTree>
    <p:extLst>
      <p:ext uri="{BB962C8B-B14F-4D97-AF65-F5344CB8AC3E}">
        <p14:creationId xmlns:p14="http://schemas.microsoft.com/office/powerpoint/2010/main" val="4057289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09750"/>
            <a:ext cx="7467600" cy="1102519"/>
          </a:xfrm>
        </p:spPr>
        <p:txBody>
          <a:bodyPr>
            <a:noAutofit/>
          </a:bodyPr>
          <a:lstStyle/>
          <a:p>
            <a:r>
              <a:rPr lang="en-US" sz="4800" dirty="0"/>
              <a:t>Virtual Private Network</a:t>
            </a:r>
          </a:p>
        </p:txBody>
      </p:sp>
    </p:spTree>
    <p:extLst>
      <p:ext uri="{BB962C8B-B14F-4D97-AF65-F5344CB8AC3E}">
        <p14:creationId xmlns:p14="http://schemas.microsoft.com/office/powerpoint/2010/main" val="344085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6172200" cy="857250"/>
          </a:xfrm>
        </p:spPr>
        <p:txBody>
          <a:bodyPr>
            <a:normAutofit/>
          </a:bodyPr>
          <a:lstStyle/>
          <a:p>
            <a:pPr algn="l"/>
            <a:r>
              <a:rPr lang="en-US" sz="3200" dirty="0"/>
              <a:t>TUN/TAP Interface</a:t>
            </a:r>
          </a:p>
        </p:txBody>
      </p:sp>
      <p:sp>
        <p:nvSpPr>
          <p:cNvPr id="3" name="Content Placeholder 2"/>
          <p:cNvSpPr>
            <a:spLocks noGrp="1"/>
          </p:cNvSpPr>
          <p:nvPr>
            <p:ph idx="1"/>
          </p:nvPr>
        </p:nvSpPr>
        <p:spPr>
          <a:xfrm>
            <a:off x="533400" y="1047750"/>
            <a:ext cx="7770366" cy="3790950"/>
          </a:xfrm>
        </p:spPr>
        <p:txBody>
          <a:bodyPr>
            <a:normAutofit fontScale="85000" lnSpcReduction="20000"/>
          </a:bodyPr>
          <a:lstStyle/>
          <a:p>
            <a:r>
              <a:rPr lang="en-US" sz="2600" dirty="0"/>
              <a:t>Most operating systems have two types of network interfaces:</a:t>
            </a:r>
          </a:p>
          <a:p>
            <a:pPr lvl="1"/>
            <a:r>
              <a:rPr lang="en-US" sz="1900" dirty="0"/>
              <a:t>Physical: Corresponds to the physical Network Interface Card (NIC)</a:t>
            </a:r>
          </a:p>
          <a:p>
            <a:pPr lvl="1"/>
            <a:r>
              <a:rPr lang="en-US" sz="1900" dirty="0"/>
              <a:t>Virtual: It is  a virtualized representation of computer network interfaces that may or may not correspond directly to the NIC card. Example: </a:t>
            </a:r>
            <a:r>
              <a:rPr lang="en-US" sz="1900" i="1" dirty="0"/>
              <a:t>loopback </a:t>
            </a:r>
            <a:r>
              <a:rPr lang="en-US" sz="1900" dirty="0"/>
              <a:t>device</a:t>
            </a:r>
          </a:p>
          <a:p>
            <a:endParaRPr lang="en-US" sz="1650" dirty="0"/>
          </a:p>
          <a:p>
            <a:r>
              <a:rPr lang="en-US" sz="2600" dirty="0"/>
              <a:t>TUN Virtual Interface</a:t>
            </a:r>
          </a:p>
          <a:p>
            <a:pPr lvl="1"/>
            <a:r>
              <a:rPr lang="en-US" sz="1900" dirty="0"/>
              <a:t>Work at OSI layer 3 or IP level</a:t>
            </a:r>
          </a:p>
          <a:p>
            <a:pPr lvl="1"/>
            <a:r>
              <a:rPr lang="en-US" sz="1900" dirty="0"/>
              <a:t>Sending any packet to TUN will result in the packet being delivered to user space program </a:t>
            </a:r>
          </a:p>
          <a:p>
            <a:pPr marL="0" indent="0">
              <a:buNone/>
            </a:pPr>
            <a:endParaRPr lang="en-US" sz="1650" i="1" dirty="0"/>
          </a:p>
          <a:p>
            <a:r>
              <a:rPr lang="en-US" sz="2600" dirty="0"/>
              <a:t>TAP Virtual Interfaces</a:t>
            </a:r>
          </a:p>
          <a:p>
            <a:pPr lvl="1"/>
            <a:r>
              <a:rPr lang="en-US" sz="1900" dirty="0"/>
              <a:t>Work at OSI layer 2 or Ethernet level</a:t>
            </a:r>
          </a:p>
          <a:p>
            <a:pPr lvl="1"/>
            <a:r>
              <a:rPr lang="en-US" sz="1900" dirty="0"/>
              <a:t>Used for providing virtual network adapters for multiple guest machines connecting to a physical device of the host machine</a:t>
            </a:r>
          </a:p>
          <a:p>
            <a:pPr marL="0" indent="0">
              <a:buNone/>
            </a:pPr>
            <a:endParaRPr lang="en-US" sz="1650" dirty="0"/>
          </a:p>
          <a:p>
            <a:pPr marL="0" indent="0">
              <a:buNone/>
            </a:pPr>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360660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1596"/>
            <a:ext cx="6172200" cy="857250"/>
          </a:xfrm>
        </p:spPr>
        <p:txBody>
          <a:bodyPr>
            <a:normAutofit/>
          </a:bodyPr>
          <a:lstStyle/>
          <a:p>
            <a:pPr algn="l"/>
            <a:r>
              <a:rPr lang="en-US" sz="3200" dirty="0"/>
              <a:t>Creating a TUN Interface</a:t>
            </a:r>
          </a:p>
        </p:txBody>
      </p:sp>
      <p:sp>
        <p:nvSpPr>
          <p:cNvPr id="8" name="TextBox 7">
            <a:extLst>
              <a:ext uri="{FF2B5EF4-FFF2-40B4-BE49-F238E27FC236}">
                <a16:creationId xmlns:a16="http://schemas.microsoft.com/office/drawing/2014/main" id="{CE4AAAB6-E2C0-458B-9E8A-97220C6FF8D8}"/>
              </a:ext>
            </a:extLst>
          </p:cNvPr>
          <p:cNvSpPr txBox="1"/>
          <p:nvPr/>
        </p:nvSpPr>
        <p:spPr>
          <a:xfrm>
            <a:off x="6316979" y="1726447"/>
            <a:ext cx="1964714" cy="1077218"/>
          </a:xfrm>
          <a:prstGeom prst="rect">
            <a:avLst/>
          </a:prstGeom>
          <a:noFill/>
          <a:ln>
            <a:solidFill>
              <a:schemeClr val="tx1"/>
            </a:solidFill>
          </a:ln>
        </p:spPr>
        <p:txBody>
          <a:bodyPr wrap="square" rtlCol="0">
            <a:spAutoFit/>
          </a:bodyPr>
          <a:lstStyle/>
          <a:p>
            <a:r>
              <a:rPr lang="en-US" sz="1600" dirty="0"/>
              <a:t>The flag IFF_TUN specifies that we are creating a TUN interface</a:t>
            </a:r>
          </a:p>
        </p:txBody>
      </p:sp>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45288"/>
            <a:ext cx="5082753" cy="1940862"/>
          </a:xfrm>
          <a:prstGeom prst="rect">
            <a:avLst/>
          </a:prstGeom>
        </p:spPr>
      </p:pic>
      <p:sp>
        <p:nvSpPr>
          <p:cNvPr id="17" name="Right Arrow 16"/>
          <p:cNvSpPr/>
          <p:nvPr/>
        </p:nvSpPr>
        <p:spPr>
          <a:xfrm rot="10800000">
            <a:off x="5814166" y="2471548"/>
            <a:ext cx="381000" cy="22339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66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713"/>
            <a:ext cx="6172200" cy="857250"/>
          </a:xfrm>
        </p:spPr>
        <p:txBody>
          <a:bodyPr>
            <a:normAutofit/>
          </a:bodyPr>
          <a:lstStyle/>
          <a:p>
            <a:pPr algn="l"/>
            <a:r>
              <a:rPr lang="en-US" sz="3200" dirty="0"/>
              <a:t>Configure the TUN Interface</a:t>
            </a:r>
          </a:p>
        </p:txBody>
      </p:sp>
      <p:sp>
        <p:nvSpPr>
          <p:cNvPr id="3" name="Content Placeholder 2"/>
          <p:cNvSpPr>
            <a:spLocks noGrp="1"/>
          </p:cNvSpPr>
          <p:nvPr>
            <p:ph idx="1"/>
          </p:nvPr>
        </p:nvSpPr>
        <p:spPr>
          <a:xfrm>
            <a:off x="762000" y="1047750"/>
            <a:ext cx="7772400" cy="1981199"/>
          </a:xfrm>
        </p:spPr>
        <p:txBody>
          <a:bodyPr>
            <a:normAutofit/>
          </a:bodyPr>
          <a:lstStyle/>
          <a:p>
            <a:r>
              <a:rPr lang="en-US" sz="2200" dirty="0"/>
              <a:t>Find the TUN interface</a:t>
            </a:r>
          </a:p>
          <a:p>
            <a:pPr marL="0" indent="0">
              <a:buNone/>
            </a:pPr>
            <a:endParaRPr lang="en-US" sz="1500" dirty="0"/>
          </a:p>
          <a:p>
            <a:endParaRPr lang="en-US" sz="1500" dirty="0"/>
          </a:p>
          <a:p>
            <a:endParaRPr lang="en-US" sz="1500" dirty="0"/>
          </a:p>
          <a:p>
            <a:pPr marL="0" indent="0">
              <a:buNone/>
            </a:pPr>
            <a:endParaRPr lang="en-US" sz="1500" dirty="0"/>
          </a:p>
          <a:p>
            <a:r>
              <a:rPr lang="en-US" sz="2200" dirty="0"/>
              <a:t>Assign an IP address to the TUN interface and bring it up</a:t>
            </a:r>
          </a:p>
          <a:p>
            <a:pPr marL="0" indent="0">
              <a:buNone/>
            </a:pPr>
            <a:endParaRPr lang="en-US" sz="15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061016"/>
            <a:ext cx="6824180" cy="1370209"/>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20" y="1657350"/>
            <a:ext cx="6803860" cy="685800"/>
          </a:xfrm>
          <a:prstGeom prst="rect">
            <a:avLst/>
          </a:prstGeom>
        </p:spPr>
      </p:pic>
    </p:spTree>
    <p:extLst>
      <p:ext uri="{BB962C8B-B14F-4D97-AF65-F5344CB8AC3E}">
        <p14:creationId xmlns:p14="http://schemas.microsoft.com/office/powerpoint/2010/main" val="193896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6172200" cy="857250"/>
          </a:xfrm>
        </p:spPr>
        <p:txBody>
          <a:bodyPr>
            <a:normAutofit/>
          </a:bodyPr>
          <a:lstStyle/>
          <a:p>
            <a:pPr algn="l"/>
            <a:r>
              <a:rPr lang="en-US" sz="3200" dirty="0"/>
              <a:t>Set UP the Routing</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669643"/>
            <a:ext cx="7605141" cy="3480207"/>
          </a:xfrm>
          <a:prstGeom prst="rect">
            <a:avLst/>
          </a:prstGeom>
        </p:spPr>
      </p:pic>
      <p:sp>
        <p:nvSpPr>
          <p:cNvPr id="7" name="TextBox 6"/>
          <p:cNvSpPr txBox="1"/>
          <p:nvPr/>
        </p:nvSpPr>
        <p:spPr>
          <a:xfrm>
            <a:off x="3945236" y="2542432"/>
            <a:ext cx="1143000" cy="830997"/>
          </a:xfrm>
          <a:prstGeom prst="rect">
            <a:avLst/>
          </a:prstGeom>
          <a:noFill/>
        </p:spPr>
        <p:txBody>
          <a:bodyPr wrap="square" rtlCol="0">
            <a:spAutoFit/>
          </a:bodyPr>
          <a:lstStyle/>
          <a:p>
            <a:r>
              <a:rPr lang="en-US" sz="1600" dirty="0">
                <a:solidFill>
                  <a:srgbClr val="C00000"/>
                </a:solidFill>
              </a:rPr>
              <a:t>Routing packets to the tunnel</a:t>
            </a:r>
          </a:p>
        </p:txBody>
      </p:sp>
      <p:sp>
        <p:nvSpPr>
          <p:cNvPr id="8" name="Right Arrow 7"/>
          <p:cNvSpPr/>
          <p:nvPr/>
        </p:nvSpPr>
        <p:spPr>
          <a:xfrm rot="8794492">
            <a:off x="3553768" y="3050265"/>
            <a:ext cx="381000" cy="1524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11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172200" cy="857250"/>
          </a:xfrm>
        </p:spPr>
        <p:txBody>
          <a:bodyPr>
            <a:normAutofit/>
          </a:bodyPr>
          <a:lstStyle/>
          <a:p>
            <a:pPr algn="l"/>
            <a:r>
              <a:rPr lang="en-US" sz="3200" dirty="0"/>
              <a:t>Set UP the Routing</a:t>
            </a:r>
          </a:p>
        </p:txBody>
      </p:sp>
      <p:pic>
        <p:nvPicPr>
          <p:cNvPr id="5" name="Picture 4">
            <a:extLst>
              <a:ext uri="{FF2B5EF4-FFF2-40B4-BE49-F238E27FC236}">
                <a16:creationId xmlns:a16="http://schemas.microsoft.com/office/drawing/2014/main" id="{7596A3BA-80BD-486E-948D-7EC6D634E0D8}"/>
              </a:ext>
            </a:extLst>
          </p:cNvPr>
          <p:cNvPicPr>
            <a:picLocks noChangeAspect="1"/>
          </p:cNvPicPr>
          <p:nvPr/>
        </p:nvPicPr>
        <p:blipFill rotWithShape="1">
          <a:blip r:embed="rId3"/>
          <a:srcRect l="2499" t="54445" r="7500" b="15926"/>
          <a:stretch/>
        </p:blipFill>
        <p:spPr>
          <a:xfrm>
            <a:off x="990601" y="1584960"/>
            <a:ext cx="7406640" cy="1371600"/>
          </a:xfrm>
          <a:prstGeom prst="rect">
            <a:avLst/>
          </a:prstGeom>
        </p:spPr>
      </p:pic>
      <p:sp>
        <p:nvSpPr>
          <p:cNvPr id="6" name="TextBox 5"/>
          <p:cNvSpPr txBox="1"/>
          <p:nvPr/>
        </p:nvSpPr>
        <p:spPr>
          <a:xfrm>
            <a:off x="457200" y="3409950"/>
            <a:ext cx="4495800" cy="923330"/>
          </a:xfrm>
          <a:prstGeom prst="rect">
            <a:avLst/>
          </a:prstGeom>
          <a:noFill/>
          <a:ln>
            <a:solidFill>
              <a:schemeClr val="tx1"/>
            </a:solidFill>
          </a:ln>
        </p:spPr>
        <p:txBody>
          <a:bodyPr wrap="square" rtlCol="0">
            <a:spAutoFit/>
          </a:bodyPr>
          <a:lstStyle/>
          <a:p>
            <a:r>
              <a:rPr lang="en-US" sz="1800" dirty="0"/>
              <a:t>Packets to this destination should be routed to the </a:t>
            </a:r>
            <a:r>
              <a:rPr lang="en-US" sz="1800" dirty="0">
                <a:latin typeface="Courier New" panose="02070309020205020404" pitchFamily="49" charset="0"/>
                <a:cs typeface="Courier New" panose="02070309020205020404" pitchFamily="49" charset="0"/>
              </a:rPr>
              <a:t>tun0</a:t>
            </a:r>
            <a:r>
              <a:rPr lang="en-US" sz="1800" dirty="0"/>
              <a:t> interface, i.e., they should go through the tunnel.</a:t>
            </a:r>
          </a:p>
        </p:txBody>
      </p:sp>
      <p:cxnSp>
        <p:nvCxnSpPr>
          <p:cNvPr id="8" name="Straight Connector 7"/>
          <p:cNvCxnSpPr/>
          <p:nvPr/>
        </p:nvCxnSpPr>
        <p:spPr>
          <a:xfrm flipV="1">
            <a:off x="609600" y="2800350"/>
            <a:ext cx="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09600" y="2800350"/>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61205" y="3403092"/>
            <a:ext cx="3206494" cy="923330"/>
          </a:xfrm>
          <a:prstGeom prst="rect">
            <a:avLst/>
          </a:prstGeom>
          <a:noFill/>
          <a:ln>
            <a:solidFill>
              <a:schemeClr val="tx1"/>
            </a:solidFill>
          </a:ln>
        </p:spPr>
        <p:txBody>
          <a:bodyPr wrap="square" rtlCol="0">
            <a:spAutoFit/>
          </a:bodyPr>
          <a:lstStyle/>
          <a:p>
            <a:r>
              <a:rPr lang="en-US" sz="1800" dirty="0"/>
              <a:t>All other traffic will be routed to this interface, i.e., they will not go through the tunnel</a:t>
            </a:r>
          </a:p>
        </p:txBody>
      </p:sp>
      <p:cxnSp>
        <p:nvCxnSpPr>
          <p:cNvPr id="25" name="Straight Connector 24"/>
          <p:cNvCxnSpPr/>
          <p:nvPr/>
        </p:nvCxnSpPr>
        <p:spPr>
          <a:xfrm>
            <a:off x="8292086" y="4171950"/>
            <a:ext cx="2133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505446" y="2449544"/>
            <a:ext cx="0" cy="1722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24446" y="2452878"/>
            <a:ext cx="381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a:off x="7962901" y="2300478"/>
            <a:ext cx="106680" cy="304800"/>
          </a:xfrm>
          <a:prstGeom prst="rightBrace">
            <a:avLst>
              <a:gd name="adj1" fmla="val 2700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5826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3350"/>
            <a:ext cx="7467600" cy="857250"/>
          </a:xfrm>
        </p:spPr>
        <p:txBody>
          <a:bodyPr>
            <a:normAutofit/>
          </a:bodyPr>
          <a:lstStyle/>
          <a:p>
            <a:pPr algn="l"/>
            <a:r>
              <a:rPr lang="en-US" sz="3200" dirty="0"/>
              <a:t>Experiment: Reading From TUN Interface</a:t>
            </a:r>
          </a:p>
        </p:txBody>
      </p:sp>
      <p:sp>
        <p:nvSpPr>
          <p:cNvPr id="3" name="Content Placeholder 2"/>
          <p:cNvSpPr>
            <a:spLocks noGrp="1"/>
          </p:cNvSpPr>
          <p:nvPr>
            <p:ph idx="1"/>
          </p:nvPr>
        </p:nvSpPr>
        <p:spPr>
          <a:xfrm>
            <a:off x="609600" y="1200150"/>
            <a:ext cx="7772400" cy="1143000"/>
          </a:xfrm>
        </p:spPr>
        <p:txBody>
          <a:bodyPr>
            <a:normAutofit/>
          </a:bodyPr>
          <a:lstStyle/>
          <a:p>
            <a:pPr marL="0" indent="0">
              <a:buNone/>
            </a:pPr>
            <a:r>
              <a:rPr lang="en-US" sz="2000" dirty="0"/>
              <a:t>We did an experiment by sending a ping packet to 10.0.8.32. The packet was sent to the TUN interface and then to our program. We use “</a:t>
            </a:r>
            <a:r>
              <a:rPr lang="en-US" sz="2000" dirty="0" err="1"/>
              <a:t>xxd</a:t>
            </a:r>
            <a:r>
              <a:rPr lang="en-US" sz="2000" dirty="0"/>
              <a:t>” to read from the interface and convert the into </a:t>
            </a:r>
            <a:r>
              <a:rPr lang="en-US" sz="2000" dirty="0" err="1"/>
              <a:t>hexdump</a:t>
            </a:r>
            <a:r>
              <a:rPr lang="en-US" sz="1650" dirty="0"/>
              <a:t>.</a:t>
            </a:r>
            <a:endParaRPr lang="en-US" sz="2000" dirty="0"/>
          </a:p>
        </p:txBody>
      </p:sp>
      <p:grpSp>
        <p:nvGrpSpPr>
          <p:cNvPr id="10" name="Group 9"/>
          <p:cNvGrpSpPr/>
          <p:nvPr/>
        </p:nvGrpSpPr>
        <p:grpSpPr>
          <a:xfrm>
            <a:off x="1224855" y="2348514"/>
            <a:ext cx="6541889" cy="1885950"/>
            <a:chOff x="1224855" y="2533650"/>
            <a:chExt cx="6541889" cy="1885950"/>
          </a:xfrm>
        </p:grpSpPr>
        <p:pic>
          <p:nvPicPr>
            <p:cNvPr id="4" name="Picture 3">
              <a:extLst>
                <a:ext uri="{FF2B5EF4-FFF2-40B4-BE49-F238E27FC236}">
                  <a16:creationId xmlns:a16="http://schemas.microsoft.com/office/drawing/2014/main" id="{8A09228F-1A0A-44F7-8B22-DAD0878D9D01}"/>
                </a:ext>
              </a:extLst>
            </p:cNvPr>
            <p:cNvPicPr>
              <a:picLocks noChangeAspect="1"/>
            </p:cNvPicPr>
            <p:nvPr/>
          </p:nvPicPr>
          <p:blipFill rotWithShape="1">
            <a:blip r:embed="rId3"/>
            <a:srcRect l="3333" t="27778" r="4167" b="24814"/>
            <a:stretch/>
          </p:blipFill>
          <p:spPr>
            <a:xfrm>
              <a:off x="1224855" y="2533650"/>
              <a:ext cx="6541889" cy="1885950"/>
            </a:xfrm>
            <a:prstGeom prst="rect">
              <a:avLst/>
            </a:prstGeom>
          </p:spPr>
        </p:pic>
        <p:cxnSp>
          <p:nvCxnSpPr>
            <p:cNvPr id="8" name="Straight Connector 7"/>
            <p:cNvCxnSpPr/>
            <p:nvPr/>
          </p:nvCxnSpPr>
          <p:spPr>
            <a:xfrm>
              <a:off x="2057400" y="3638550"/>
              <a:ext cx="914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3000" y="3459480"/>
              <a:ext cx="914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1190084" y="4319542"/>
            <a:ext cx="3777124" cy="369332"/>
          </a:xfrm>
          <a:prstGeom prst="rect">
            <a:avLst/>
          </a:prstGeom>
          <a:noFill/>
        </p:spPr>
        <p:txBody>
          <a:bodyPr wrap="none" rtlCol="0">
            <a:spAutoFit/>
          </a:bodyPr>
          <a:lstStyle/>
          <a:p>
            <a:r>
              <a:rPr lang="en-US" sz="1800" dirty="0"/>
              <a:t>0a00 0820: Destination IP (128.0.8.32)</a:t>
            </a:r>
          </a:p>
        </p:txBody>
      </p:sp>
      <p:cxnSp>
        <p:nvCxnSpPr>
          <p:cNvPr id="13" name="Straight Arrow Connector 12"/>
          <p:cNvCxnSpPr/>
          <p:nvPr/>
        </p:nvCxnSpPr>
        <p:spPr>
          <a:xfrm flipV="1">
            <a:off x="1981200" y="3453414"/>
            <a:ext cx="76200" cy="87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78838" y="2433592"/>
            <a:ext cx="3337580" cy="369332"/>
          </a:xfrm>
          <a:prstGeom prst="rect">
            <a:avLst/>
          </a:prstGeom>
          <a:noFill/>
        </p:spPr>
        <p:txBody>
          <a:bodyPr wrap="none" rtlCol="0">
            <a:spAutoFit/>
          </a:bodyPr>
          <a:lstStyle/>
          <a:p>
            <a:r>
              <a:rPr lang="en-US" sz="1800" dirty="0"/>
              <a:t>0a00 0863: Source IP (128.0.8.99)</a:t>
            </a:r>
          </a:p>
        </p:txBody>
      </p:sp>
      <p:cxnSp>
        <p:nvCxnSpPr>
          <p:cNvPr id="17" name="Straight Arrow Connector 16"/>
          <p:cNvCxnSpPr/>
          <p:nvPr/>
        </p:nvCxnSpPr>
        <p:spPr>
          <a:xfrm>
            <a:off x="4953000" y="2802924"/>
            <a:ext cx="228600" cy="226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a:off x="1066800" y="3105150"/>
            <a:ext cx="123284" cy="348264"/>
          </a:xfrm>
          <a:prstGeom prst="leftBrace">
            <a:avLst>
              <a:gd name="adj1" fmla="val 3409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rot="16200000">
            <a:off x="129291" y="3106823"/>
            <a:ext cx="1101584" cy="369332"/>
          </a:xfrm>
          <a:prstGeom prst="rect">
            <a:avLst/>
          </a:prstGeom>
          <a:noFill/>
        </p:spPr>
        <p:txBody>
          <a:bodyPr wrap="none" rtlCol="0">
            <a:spAutoFit/>
          </a:bodyPr>
          <a:lstStyle/>
          <a:p>
            <a:r>
              <a:rPr lang="en-US" sz="1800" dirty="0"/>
              <a:t>IP Header</a:t>
            </a:r>
          </a:p>
        </p:txBody>
      </p:sp>
      <p:sp>
        <p:nvSpPr>
          <p:cNvPr id="21" name="Right Arrow 20"/>
          <p:cNvSpPr/>
          <p:nvPr/>
        </p:nvSpPr>
        <p:spPr>
          <a:xfrm>
            <a:off x="872971" y="3236244"/>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47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0025"/>
            <a:ext cx="7543800" cy="857250"/>
          </a:xfrm>
        </p:spPr>
        <p:txBody>
          <a:bodyPr>
            <a:normAutofit/>
          </a:bodyPr>
          <a:lstStyle/>
          <a:p>
            <a:pPr algn="l"/>
            <a:r>
              <a:rPr lang="en-US" sz="3200" dirty="0"/>
              <a:t>Experiment: Writing To TUN Interface</a:t>
            </a:r>
          </a:p>
        </p:txBody>
      </p:sp>
      <p:sp>
        <p:nvSpPr>
          <p:cNvPr id="3" name="Content Placeholder 2"/>
          <p:cNvSpPr>
            <a:spLocks noGrp="1"/>
          </p:cNvSpPr>
          <p:nvPr>
            <p:ph idx="1"/>
          </p:nvPr>
        </p:nvSpPr>
        <p:spPr>
          <a:xfrm>
            <a:off x="533400" y="1276350"/>
            <a:ext cx="7848600" cy="2819400"/>
          </a:xfrm>
        </p:spPr>
        <p:txBody>
          <a:bodyPr>
            <a:noAutofit/>
          </a:bodyPr>
          <a:lstStyle/>
          <a:p>
            <a:r>
              <a:rPr lang="en-US" sz="2200" dirty="0"/>
              <a:t>We can write data to TUN interfaces.</a:t>
            </a:r>
          </a:p>
          <a:p>
            <a:r>
              <a:rPr lang="en-US" sz="2200" dirty="0"/>
              <a:t>We can create a valid packet using the same “</a:t>
            </a:r>
            <a:r>
              <a:rPr lang="en-US" sz="2200" dirty="0" err="1"/>
              <a:t>xxd</a:t>
            </a:r>
            <a:r>
              <a:rPr lang="en-US" sz="2200" dirty="0"/>
              <a:t>” command.</a:t>
            </a:r>
          </a:p>
          <a:p>
            <a:r>
              <a:rPr lang="en-US" sz="2200" dirty="0"/>
              <a:t>Copy-paste the </a:t>
            </a:r>
            <a:r>
              <a:rPr lang="en-US" sz="2200" dirty="0" err="1"/>
              <a:t>xxd</a:t>
            </a:r>
            <a:r>
              <a:rPr lang="en-US" sz="2200" dirty="0"/>
              <a:t> output from the previous slide into a file called “</a:t>
            </a:r>
            <a:r>
              <a:rPr lang="en-US" sz="2200" dirty="0" err="1"/>
              <a:t>hexfile</a:t>
            </a:r>
            <a:r>
              <a:rPr lang="en-US" sz="2200" dirty="0"/>
              <a:t>” and run “</a:t>
            </a:r>
            <a:r>
              <a:rPr lang="en-US" sz="2200" dirty="0" err="1"/>
              <a:t>xxd</a:t>
            </a:r>
            <a:r>
              <a:rPr lang="en-US" sz="2200" dirty="0"/>
              <a:t> –r </a:t>
            </a:r>
            <a:r>
              <a:rPr lang="en-US" sz="2200" dirty="0" err="1"/>
              <a:t>hexfile</a:t>
            </a:r>
            <a:r>
              <a:rPr lang="en-US" sz="2200" dirty="0"/>
              <a:t> &gt; </a:t>
            </a:r>
            <a:r>
              <a:rPr lang="en-US" sz="2200" dirty="0" err="1"/>
              <a:t>packetfile</a:t>
            </a:r>
            <a:r>
              <a:rPr lang="en-US" sz="2200" dirty="0"/>
              <a:t>”.</a:t>
            </a:r>
          </a:p>
          <a:p>
            <a:r>
              <a:rPr lang="en-US" sz="2200" dirty="0"/>
              <a:t>Now we write the </a:t>
            </a:r>
            <a:r>
              <a:rPr lang="en-US" sz="2200" dirty="0" err="1"/>
              <a:t>packetfile</a:t>
            </a:r>
            <a:r>
              <a:rPr lang="en-US" sz="2200" dirty="0"/>
              <a:t> to the interface: </a:t>
            </a:r>
          </a:p>
          <a:p>
            <a:pPr marL="0" indent="0">
              <a:buNone/>
            </a:pPr>
            <a:endParaRPr lang="en-US" sz="2200" dirty="0"/>
          </a:p>
          <a:p>
            <a:r>
              <a:rPr lang="en-US" sz="2200" dirty="0"/>
              <a:t>We should be able to observe the packet using </a:t>
            </a:r>
            <a:r>
              <a:rPr lang="en-US" sz="2200" dirty="0" err="1"/>
              <a:t>Wireshark</a:t>
            </a:r>
            <a:r>
              <a:rPr lang="en-US" sz="2200" dirty="0"/>
              <a:t>.</a:t>
            </a:r>
          </a:p>
        </p:txBody>
      </p:sp>
      <p:pic>
        <p:nvPicPr>
          <p:cNvPr id="5" name="Picture 4">
            <a:extLst>
              <a:ext uri="{FF2B5EF4-FFF2-40B4-BE49-F238E27FC236}">
                <a16:creationId xmlns:a16="http://schemas.microsoft.com/office/drawing/2014/main" id="{1DB3200E-DE0A-464D-BC81-8A6A59D6290F}"/>
              </a:ext>
            </a:extLst>
          </p:cNvPr>
          <p:cNvPicPr>
            <a:picLocks noChangeAspect="1"/>
          </p:cNvPicPr>
          <p:nvPr/>
        </p:nvPicPr>
        <p:blipFill rotWithShape="1">
          <a:blip r:embed="rId3"/>
          <a:srcRect l="1666" t="75185" r="65833" b="18889"/>
          <a:stretch/>
        </p:blipFill>
        <p:spPr>
          <a:xfrm>
            <a:off x="1371600" y="3333750"/>
            <a:ext cx="2971800" cy="304800"/>
          </a:xfrm>
          <a:prstGeom prst="rect">
            <a:avLst/>
          </a:prstGeom>
        </p:spPr>
      </p:pic>
    </p:spTree>
    <p:extLst>
      <p:ext uri="{BB962C8B-B14F-4D97-AF65-F5344CB8AC3E}">
        <p14:creationId xmlns:p14="http://schemas.microsoft.com/office/powerpoint/2010/main" val="2936753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834" y="133350"/>
            <a:ext cx="7203416" cy="857250"/>
          </a:xfrm>
        </p:spPr>
        <p:txBody>
          <a:bodyPr>
            <a:normAutofit/>
          </a:bodyPr>
          <a:lstStyle/>
          <a:p>
            <a:pPr algn="l"/>
            <a:r>
              <a:rPr lang="en-US" sz="3200" dirty="0"/>
              <a:t>Establish a Transport-Layer Tunnel</a:t>
            </a:r>
          </a:p>
        </p:txBody>
      </p:sp>
      <p:sp>
        <p:nvSpPr>
          <p:cNvPr id="4" name="Content Placeholder 3"/>
          <p:cNvSpPr>
            <a:spLocks noGrp="1"/>
          </p:cNvSpPr>
          <p:nvPr>
            <p:ph idx="1"/>
          </p:nvPr>
        </p:nvSpPr>
        <p:spPr/>
        <p:txBody>
          <a:bodyPr/>
          <a:lstStyle/>
          <a:p>
            <a:r>
              <a:rPr lang="en-US" dirty="0"/>
              <a:t>A tunnel is just a TLS/SSL connection.</a:t>
            </a:r>
          </a:p>
          <a:p>
            <a:r>
              <a:rPr lang="en-US" dirty="0"/>
              <a:t>Two applications (VPN client and server applications) just establish a TLS/SSL connection between themselves.</a:t>
            </a:r>
          </a:p>
          <a:p>
            <a:r>
              <a:rPr lang="en-US" dirty="0"/>
              <a:t>Traffics inside are protected by TLS/SSL</a:t>
            </a:r>
          </a:p>
          <a:p>
            <a:r>
              <a:rPr lang="en-US" dirty="0"/>
              <a:t> What makes this TLS/SSL connection a tunnel?</a:t>
            </a:r>
          </a:p>
          <a:p>
            <a:pPr lvl="1"/>
            <a:r>
              <a:rPr lang="en-US" dirty="0"/>
              <a:t>The payloads inside are IP packets</a:t>
            </a:r>
          </a:p>
          <a:p>
            <a:pPr lvl="1"/>
            <a:r>
              <a:rPr lang="en-US" dirty="0"/>
              <a:t>That is why it is called IP tunnel</a:t>
            </a:r>
          </a:p>
        </p:txBody>
      </p:sp>
    </p:spTree>
    <p:extLst>
      <p:ext uri="{BB962C8B-B14F-4D97-AF65-F5344CB8AC3E}">
        <p14:creationId xmlns:p14="http://schemas.microsoft.com/office/powerpoint/2010/main" val="849843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How to Send/Receive Packets via Tunnel</a:t>
            </a:r>
          </a:p>
        </p:txBody>
      </p:sp>
      <p:grpSp>
        <p:nvGrpSpPr>
          <p:cNvPr id="11" name="Group 10"/>
          <p:cNvGrpSpPr/>
          <p:nvPr/>
        </p:nvGrpSpPr>
        <p:grpSpPr>
          <a:xfrm>
            <a:off x="604421" y="1063229"/>
            <a:ext cx="3375455" cy="1737122"/>
            <a:chOff x="604421" y="1063229"/>
            <a:chExt cx="3375455" cy="1737122"/>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21" y="1082279"/>
              <a:ext cx="3375455" cy="1676400"/>
            </a:xfrm>
            <a:prstGeom prst="rect">
              <a:avLst/>
            </a:prstGeom>
          </p:spPr>
        </p:pic>
        <p:sp>
          <p:nvSpPr>
            <p:cNvPr id="8" name="Rectangle 7"/>
            <p:cNvSpPr/>
            <p:nvPr/>
          </p:nvSpPr>
          <p:spPr>
            <a:xfrm>
              <a:off x="609600" y="1063229"/>
              <a:ext cx="3370276" cy="17371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83210" y="3105150"/>
            <a:ext cx="3370276" cy="1813321"/>
            <a:chOff x="683210" y="3105150"/>
            <a:chExt cx="3370276" cy="1813321"/>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21" y="3181350"/>
              <a:ext cx="3223055" cy="1664228"/>
            </a:xfrm>
            <a:prstGeom prst="rect">
              <a:avLst/>
            </a:prstGeom>
          </p:spPr>
        </p:pic>
        <p:sp>
          <p:nvSpPr>
            <p:cNvPr id="10" name="Rectangle 9"/>
            <p:cNvSpPr/>
            <p:nvPr/>
          </p:nvSpPr>
          <p:spPr>
            <a:xfrm>
              <a:off x="683210" y="3105150"/>
              <a:ext cx="3370276" cy="181332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4343401" y="1063229"/>
            <a:ext cx="4495800" cy="1508105"/>
          </a:xfrm>
          <a:prstGeom prst="rect">
            <a:avLst/>
          </a:prstGeom>
          <a:noFill/>
        </p:spPr>
        <p:txBody>
          <a:bodyPr wrap="square" rtlCol="0">
            <a:spAutoFit/>
          </a:bodyPr>
          <a:lstStyle/>
          <a:p>
            <a:r>
              <a:rPr lang="en-US" sz="2000" b="1" dirty="0"/>
              <a:t>Sending a packet via the tunnel</a:t>
            </a:r>
          </a:p>
          <a:p>
            <a:pPr marL="285750" indent="-285750">
              <a:buFont typeface="Arial" panose="020B0604020202020204" pitchFamily="34" charset="0"/>
              <a:buChar char="•"/>
            </a:pPr>
            <a:r>
              <a:rPr lang="en-US" sz="1800" dirty="0"/>
              <a:t>Get an IP packet from the TUN interface</a:t>
            </a:r>
          </a:p>
          <a:p>
            <a:pPr marL="285750" indent="-285750">
              <a:buFont typeface="Arial" panose="020B0604020202020204" pitchFamily="34" charset="0"/>
              <a:buChar char="•"/>
            </a:pPr>
            <a:r>
              <a:rPr lang="en-US" sz="1800" dirty="0"/>
              <a:t>Encrypt it (also add MAC)</a:t>
            </a:r>
          </a:p>
          <a:p>
            <a:pPr marL="285750" indent="-285750">
              <a:buFont typeface="Arial" panose="020B0604020202020204" pitchFamily="34" charset="0"/>
              <a:buChar char="•"/>
            </a:pPr>
            <a:r>
              <a:rPr lang="en-US" sz="1800" dirty="0"/>
              <a:t>Send it as a payload to the other end of the tunnel</a:t>
            </a:r>
          </a:p>
        </p:txBody>
      </p:sp>
      <p:sp>
        <p:nvSpPr>
          <p:cNvPr id="14" name="TextBox 13"/>
          <p:cNvSpPr txBox="1"/>
          <p:nvPr/>
        </p:nvSpPr>
        <p:spPr>
          <a:xfrm>
            <a:off x="4343400" y="3181350"/>
            <a:ext cx="4066754" cy="1508105"/>
          </a:xfrm>
          <a:prstGeom prst="rect">
            <a:avLst/>
          </a:prstGeom>
          <a:noFill/>
        </p:spPr>
        <p:txBody>
          <a:bodyPr wrap="none" rtlCol="0">
            <a:spAutoFit/>
          </a:bodyPr>
          <a:lstStyle/>
          <a:p>
            <a:r>
              <a:rPr lang="en-US" sz="2000" b="1" dirty="0"/>
              <a:t>Receiving a packet from the tunnel</a:t>
            </a:r>
          </a:p>
          <a:p>
            <a:pPr marL="285750" indent="-285750">
              <a:buFont typeface="Arial" panose="020B0604020202020204" pitchFamily="34" charset="0"/>
              <a:buChar char="•"/>
            </a:pPr>
            <a:r>
              <a:rPr lang="en-US" sz="1800" dirty="0"/>
              <a:t>Get a payload from the tunnel</a:t>
            </a:r>
          </a:p>
          <a:p>
            <a:pPr marL="285750" indent="-285750">
              <a:buFont typeface="Arial" panose="020B0604020202020204" pitchFamily="34" charset="0"/>
              <a:buChar char="•"/>
            </a:pPr>
            <a:r>
              <a:rPr lang="en-US" sz="1800" dirty="0"/>
              <a:t>Decrypt it and verify its integrity</a:t>
            </a:r>
          </a:p>
          <a:p>
            <a:pPr marL="285750" indent="-285750">
              <a:buFont typeface="Arial" panose="020B0604020202020204" pitchFamily="34" charset="0"/>
              <a:buChar char="•"/>
            </a:pPr>
            <a:r>
              <a:rPr lang="en-US" sz="1800" dirty="0"/>
              <a:t>We get the actual packet</a:t>
            </a:r>
          </a:p>
          <a:p>
            <a:pPr marL="285750" indent="-285750">
              <a:buFont typeface="Arial" panose="020B0604020202020204" pitchFamily="34" charset="0"/>
              <a:buChar char="•"/>
            </a:pPr>
            <a:r>
              <a:rPr lang="en-US" sz="1800" dirty="0"/>
              <a:t>Write the packet to the TUN interface</a:t>
            </a:r>
          </a:p>
        </p:txBody>
      </p:sp>
    </p:spTree>
    <p:extLst>
      <p:ext uri="{BB962C8B-B14F-4D97-AF65-F5344CB8AC3E}">
        <p14:creationId xmlns:p14="http://schemas.microsoft.com/office/powerpoint/2010/main" val="336863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38150"/>
            <a:ext cx="3172054" cy="4324350"/>
          </a:xfrm>
          <a:prstGeom prst="rect">
            <a:avLst/>
          </a:prstGeom>
        </p:spPr>
      </p:pic>
      <p:sp>
        <p:nvSpPr>
          <p:cNvPr id="2" name="Title 1"/>
          <p:cNvSpPr>
            <a:spLocks noGrp="1"/>
          </p:cNvSpPr>
          <p:nvPr>
            <p:ph type="title"/>
          </p:nvPr>
        </p:nvSpPr>
        <p:spPr>
          <a:xfrm>
            <a:off x="533400" y="133350"/>
            <a:ext cx="6172200" cy="857250"/>
          </a:xfrm>
        </p:spPr>
        <p:txBody>
          <a:bodyPr>
            <a:normAutofit/>
          </a:bodyPr>
          <a:lstStyle/>
          <a:p>
            <a:pPr algn="l"/>
            <a:r>
              <a:rPr lang="en-US" sz="3600" dirty="0"/>
              <a:t>Monitoring Both Interfaces</a:t>
            </a:r>
          </a:p>
        </p:txBody>
      </p:sp>
      <p:sp>
        <p:nvSpPr>
          <p:cNvPr id="6" name="TextBox 5"/>
          <p:cNvSpPr txBox="1"/>
          <p:nvPr/>
        </p:nvSpPr>
        <p:spPr>
          <a:xfrm>
            <a:off x="809348" y="1504950"/>
            <a:ext cx="4101483" cy="193899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200" dirty="0"/>
              <a:t>Each tunnel application has two interfaces: socket and TUN</a:t>
            </a:r>
          </a:p>
          <a:p>
            <a:pPr marL="342900" indent="-342900">
              <a:spcAft>
                <a:spcPts val="600"/>
              </a:spcAft>
              <a:buFont typeface="Arial" panose="020B0604020202020204" pitchFamily="34" charset="0"/>
              <a:buChar char="•"/>
            </a:pPr>
            <a:r>
              <a:rPr lang="en-US" sz="2200" dirty="0"/>
              <a:t>Need to monitor both</a:t>
            </a:r>
          </a:p>
          <a:p>
            <a:pPr marL="342900" indent="-342900">
              <a:spcAft>
                <a:spcPts val="600"/>
              </a:spcAft>
              <a:buFont typeface="Arial" panose="020B0604020202020204" pitchFamily="34" charset="0"/>
              <a:buChar char="•"/>
            </a:pPr>
            <a:r>
              <a:rPr lang="en-US" sz="2200" dirty="0"/>
              <a:t>Forward packets between these two interfaces</a:t>
            </a:r>
          </a:p>
        </p:txBody>
      </p:sp>
    </p:spTree>
    <p:extLst>
      <p:ext uri="{BB962C8B-B14F-4D97-AF65-F5344CB8AC3E}">
        <p14:creationId xmlns:p14="http://schemas.microsoft.com/office/powerpoint/2010/main" val="343238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629" y="133350"/>
            <a:ext cx="6172200" cy="857250"/>
          </a:xfrm>
        </p:spPr>
        <p:txBody>
          <a:bodyPr>
            <a:normAutofit/>
          </a:bodyPr>
          <a:lstStyle/>
          <a:p>
            <a:pPr algn="l"/>
            <a:r>
              <a:rPr lang="en-US" sz="3200" dirty="0"/>
              <a:t>Introduction</a:t>
            </a:r>
            <a:endParaRPr lang="en-US" sz="3600" dirty="0"/>
          </a:p>
        </p:txBody>
      </p:sp>
      <p:sp>
        <p:nvSpPr>
          <p:cNvPr id="3" name="Content Placeholder 2"/>
          <p:cNvSpPr>
            <a:spLocks noGrp="1"/>
          </p:cNvSpPr>
          <p:nvPr>
            <p:ph idx="1"/>
          </p:nvPr>
        </p:nvSpPr>
        <p:spPr>
          <a:xfrm>
            <a:off x="572938" y="1200150"/>
            <a:ext cx="7275662" cy="3106228"/>
          </a:xfrm>
        </p:spPr>
        <p:txBody>
          <a:bodyPr>
            <a:normAutofit/>
          </a:bodyPr>
          <a:lstStyle/>
          <a:p>
            <a:pPr marL="257175" lvl="1" indent="-257175">
              <a:spcBef>
                <a:spcPts val="0"/>
              </a:spcBef>
              <a:spcAft>
                <a:spcPts val="2400"/>
              </a:spcAft>
              <a:buFont typeface="Arial" pitchFamily="34" charset="0"/>
              <a:buChar char="•"/>
            </a:pPr>
            <a:r>
              <a:rPr lang="en-US" sz="2200" dirty="0"/>
              <a:t>Networks primarily intended for internal use are called private network.</a:t>
            </a:r>
          </a:p>
          <a:p>
            <a:pPr marL="257175" lvl="1" indent="-257175">
              <a:spcBef>
                <a:spcPts val="0"/>
              </a:spcBef>
              <a:spcAft>
                <a:spcPts val="2400"/>
              </a:spcAft>
              <a:buFont typeface="Arial" pitchFamily="34" charset="0"/>
              <a:buChar char="•"/>
            </a:pPr>
            <a:r>
              <a:rPr lang="en-US" sz="2200" dirty="0"/>
              <a:t>If we grant access from outside to the private network, the attack surface will significantly broaden.</a:t>
            </a:r>
          </a:p>
          <a:p>
            <a:pPr marL="257175" lvl="1" indent="-257175">
              <a:spcBef>
                <a:spcPts val="0"/>
              </a:spcBef>
              <a:spcAft>
                <a:spcPts val="2400"/>
              </a:spcAft>
              <a:buFont typeface="Arial" pitchFamily="34" charset="0"/>
              <a:buChar char="•"/>
            </a:pPr>
            <a:r>
              <a:rPr lang="en-US" sz="2200" dirty="0"/>
              <a:t>If the internal resources still use IP address as the basis for authorization, it is not difficult for attackers to access the protected resources</a:t>
            </a:r>
          </a:p>
        </p:txBody>
      </p:sp>
    </p:spTree>
    <p:extLst>
      <p:ext uri="{BB962C8B-B14F-4D97-AF65-F5344CB8AC3E}">
        <p14:creationId xmlns:p14="http://schemas.microsoft.com/office/powerpoint/2010/main" val="1991849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Implementation (TUN </a:t>
            </a:r>
            <a:r>
              <a:rPr lang="en-US" sz="3200" dirty="0">
                <a:sym typeface="Wingdings" panose="05000000000000000000" pitchFamily="2" charset="2"/>
              </a:rPr>
              <a:t> Socket)</a:t>
            </a:r>
            <a:endParaRPr lang="en-US" sz="3200"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57350"/>
            <a:ext cx="7675934" cy="2521354"/>
          </a:xfrm>
          <a:prstGeom prst="rect">
            <a:avLst/>
          </a:prstGeom>
        </p:spPr>
      </p:pic>
      <p:grpSp>
        <p:nvGrpSpPr>
          <p:cNvPr id="8" name="Group 7"/>
          <p:cNvGrpSpPr/>
          <p:nvPr/>
        </p:nvGrpSpPr>
        <p:grpSpPr>
          <a:xfrm>
            <a:off x="5315213" y="1037521"/>
            <a:ext cx="2843074" cy="1752601"/>
            <a:chOff x="604421" y="1063229"/>
            <a:chExt cx="3375455" cy="1737122"/>
          </a:xfrm>
        </p:grpSpPr>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21" y="1082279"/>
              <a:ext cx="3375455" cy="1676400"/>
            </a:xfrm>
            <a:prstGeom prst="rect">
              <a:avLst/>
            </a:prstGeom>
          </p:spPr>
        </p:pic>
        <p:sp>
          <p:nvSpPr>
            <p:cNvPr id="10" name="Rectangle 9"/>
            <p:cNvSpPr/>
            <p:nvPr/>
          </p:nvSpPr>
          <p:spPr>
            <a:xfrm>
              <a:off x="609600" y="1063229"/>
              <a:ext cx="3370276" cy="17371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685800" y="4324350"/>
            <a:ext cx="7376635" cy="369332"/>
          </a:xfrm>
          <a:prstGeom prst="rect">
            <a:avLst/>
          </a:prstGeom>
          <a:noFill/>
        </p:spPr>
        <p:txBody>
          <a:bodyPr wrap="none" rtlCol="0">
            <a:spAutoFit/>
          </a:bodyPr>
          <a:lstStyle/>
          <a:p>
            <a:r>
              <a:rPr lang="en-US" sz="1800" dirty="0"/>
              <a:t>Note: the encryption step is omitted from the code (for the sake of simplicity)</a:t>
            </a:r>
          </a:p>
        </p:txBody>
      </p:sp>
    </p:spTree>
    <p:extLst>
      <p:ext uri="{BB962C8B-B14F-4D97-AF65-F5344CB8AC3E}">
        <p14:creationId xmlns:p14="http://schemas.microsoft.com/office/powerpoint/2010/main" val="67478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49" y="1831775"/>
            <a:ext cx="7207915" cy="2433013"/>
          </a:xfrm>
          <a:prstGeom prst="rect">
            <a:avLst/>
          </a:prstGeom>
        </p:spPr>
      </p:pic>
      <p:sp>
        <p:nvSpPr>
          <p:cNvPr id="2" name="Title 1"/>
          <p:cNvSpPr>
            <a:spLocks noGrp="1"/>
          </p:cNvSpPr>
          <p:nvPr>
            <p:ph type="title"/>
          </p:nvPr>
        </p:nvSpPr>
        <p:spPr/>
        <p:txBody>
          <a:bodyPr>
            <a:normAutofit/>
          </a:bodyPr>
          <a:lstStyle/>
          <a:p>
            <a:pPr algn="l"/>
            <a:r>
              <a:rPr lang="en-US" sz="3200" dirty="0"/>
              <a:t>Implementation (Socket </a:t>
            </a:r>
            <a:r>
              <a:rPr lang="en-US" sz="3200" dirty="0">
                <a:sym typeface="Wingdings" panose="05000000000000000000" pitchFamily="2" charset="2"/>
              </a:rPr>
              <a:t> TUN)</a:t>
            </a:r>
            <a:endParaRPr lang="en-US" sz="3200" dirty="0"/>
          </a:p>
        </p:txBody>
      </p:sp>
      <p:grpSp>
        <p:nvGrpSpPr>
          <p:cNvPr id="4" name="Group 3"/>
          <p:cNvGrpSpPr/>
          <p:nvPr/>
        </p:nvGrpSpPr>
        <p:grpSpPr>
          <a:xfrm>
            <a:off x="5943600" y="1063229"/>
            <a:ext cx="2913076" cy="1905000"/>
            <a:chOff x="683210" y="3105150"/>
            <a:chExt cx="3370276" cy="1813321"/>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21" y="3181350"/>
              <a:ext cx="3223055" cy="1664228"/>
            </a:xfrm>
            <a:prstGeom prst="rect">
              <a:avLst/>
            </a:prstGeom>
          </p:spPr>
        </p:pic>
        <p:sp>
          <p:nvSpPr>
            <p:cNvPr id="6" name="Rectangle 5"/>
            <p:cNvSpPr/>
            <p:nvPr/>
          </p:nvSpPr>
          <p:spPr>
            <a:xfrm>
              <a:off x="683210" y="3105150"/>
              <a:ext cx="3370276" cy="181332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60160" y="4400550"/>
            <a:ext cx="7467600" cy="369332"/>
          </a:xfrm>
          <a:prstGeom prst="rect">
            <a:avLst/>
          </a:prstGeom>
        </p:spPr>
        <p:txBody>
          <a:bodyPr wrap="square">
            <a:spAutoFit/>
          </a:bodyPr>
          <a:lstStyle/>
          <a:p>
            <a:r>
              <a:rPr lang="en-US" sz="1800" dirty="0"/>
              <a:t>Note: the decryption step is omitted from the code (for the sake of simplicity)</a:t>
            </a:r>
          </a:p>
        </p:txBody>
      </p:sp>
    </p:spTree>
    <p:extLst>
      <p:ext uri="{BB962C8B-B14F-4D97-AF65-F5344CB8AC3E}">
        <p14:creationId xmlns:p14="http://schemas.microsoft.com/office/powerpoint/2010/main" val="384285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Implementation (Monitoring the 2 Interfaces)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90787"/>
            <a:ext cx="6770745" cy="3733735"/>
          </a:xfrm>
          <a:prstGeom prst="rect">
            <a:avLst/>
          </a:prstGeom>
        </p:spPr>
      </p:pic>
      <p:sp>
        <p:nvSpPr>
          <p:cNvPr id="8" name="TextBox 7"/>
          <p:cNvSpPr txBox="1"/>
          <p:nvPr/>
        </p:nvSpPr>
        <p:spPr>
          <a:xfrm>
            <a:off x="5021844" y="2266950"/>
            <a:ext cx="2521956" cy="830997"/>
          </a:xfrm>
          <a:prstGeom prst="rect">
            <a:avLst/>
          </a:prstGeom>
          <a:noFill/>
          <a:ln>
            <a:solidFill>
              <a:schemeClr val="tx1"/>
            </a:solidFill>
          </a:ln>
        </p:spPr>
        <p:txBody>
          <a:bodyPr wrap="square" rtlCol="0">
            <a:spAutoFit/>
          </a:bodyPr>
          <a:lstStyle/>
          <a:p>
            <a:r>
              <a:rPr lang="en-US" sz="1600" dirty="0">
                <a:latin typeface="Courier New" panose="02070309020205020404" pitchFamily="49" charset="0"/>
                <a:cs typeface="Courier New" panose="02070309020205020404" pitchFamily="49" charset="0"/>
              </a:rPr>
              <a:t>select()</a:t>
            </a:r>
            <a:r>
              <a:rPr lang="en-US" sz="1600" dirty="0">
                <a:cs typeface="Courier New" panose="02070309020205020404" pitchFamily="49" charset="0"/>
              </a:rPr>
              <a:t> </a:t>
            </a:r>
            <a:r>
              <a:rPr lang="en-US" sz="1600" dirty="0"/>
              <a:t>will be blocked until one of the interfaces has data.</a:t>
            </a:r>
          </a:p>
        </p:txBody>
      </p:sp>
      <p:sp>
        <p:nvSpPr>
          <p:cNvPr id="10" name="Right Arrow 9"/>
          <p:cNvSpPr/>
          <p:nvPr/>
        </p:nvSpPr>
        <p:spPr>
          <a:xfrm rot="8564372">
            <a:off x="4732704" y="3294237"/>
            <a:ext cx="578279" cy="19821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1600" y="3674836"/>
            <a:ext cx="5029200" cy="178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756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Case Study: Configuring a VPN</a:t>
            </a:r>
          </a:p>
        </p:txBody>
      </p:sp>
      <p:pic>
        <p:nvPicPr>
          <p:cNvPr id="4" name="Picture 3">
            <a:extLst>
              <a:ext uri="{FF2B5EF4-FFF2-40B4-BE49-F238E27FC236}">
                <a16:creationId xmlns:a16="http://schemas.microsoft.com/office/drawing/2014/main" id="{5A3A6439-62E1-4067-831C-49CE9CD9E8BD}"/>
              </a:ext>
            </a:extLst>
          </p:cNvPr>
          <p:cNvPicPr>
            <a:picLocks noChangeAspect="1"/>
          </p:cNvPicPr>
          <p:nvPr/>
        </p:nvPicPr>
        <p:blipFill rotWithShape="1">
          <a:blip r:embed="rId2"/>
          <a:srcRect l="7500" t="17408" r="9167" b="15925"/>
          <a:stretch/>
        </p:blipFill>
        <p:spPr>
          <a:xfrm>
            <a:off x="1295400" y="1352550"/>
            <a:ext cx="6414448" cy="2886502"/>
          </a:xfrm>
          <a:prstGeom prst="rect">
            <a:avLst/>
          </a:prstGeom>
        </p:spPr>
      </p:pic>
    </p:spTree>
    <p:extLst>
      <p:ext uri="{BB962C8B-B14F-4D97-AF65-F5344CB8AC3E}">
        <p14:creationId xmlns:p14="http://schemas.microsoft.com/office/powerpoint/2010/main" val="135783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119" y="149345"/>
            <a:ext cx="6172200" cy="857250"/>
          </a:xfrm>
        </p:spPr>
        <p:txBody>
          <a:bodyPr>
            <a:normAutofit/>
          </a:bodyPr>
          <a:lstStyle/>
          <a:p>
            <a:pPr algn="l"/>
            <a:r>
              <a:rPr lang="en-US" sz="3200" dirty="0"/>
              <a:t>Configure VPN Server</a:t>
            </a:r>
          </a:p>
        </p:txBody>
      </p:sp>
      <p:sp>
        <p:nvSpPr>
          <p:cNvPr id="3" name="Content Placeholder 2"/>
          <p:cNvSpPr>
            <a:spLocks noGrp="1"/>
          </p:cNvSpPr>
          <p:nvPr>
            <p:ph idx="1"/>
          </p:nvPr>
        </p:nvSpPr>
        <p:spPr>
          <a:xfrm>
            <a:off x="537078" y="1159910"/>
            <a:ext cx="7429500" cy="2686509"/>
          </a:xfrm>
        </p:spPr>
        <p:txBody>
          <a:bodyPr>
            <a:normAutofit/>
          </a:bodyPr>
          <a:lstStyle/>
          <a:p>
            <a:pPr>
              <a:spcBef>
                <a:spcPts val="0"/>
              </a:spcBef>
              <a:spcAft>
                <a:spcPts val="600"/>
              </a:spcAft>
            </a:pPr>
            <a:r>
              <a:rPr lang="en-US" sz="2200" dirty="0">
                <a:latin typeface="+mj-lt"/>
              </a:rPr>
              <a:t>On VPN Server, we first run the server program.</a:t>
            </a:r>
          </a:p>
          <a:p>
            <a:pPr>
              <a:spcBef>
                <a:spcPts val="0"/>
              </a:spcBef>
              <a:spcAft>
                <a:spcPts val="600"/>
              </a:spcAft>
            </a:pPr>
            <a:r>
              <a:rPr lang="en-US" sz="2200" dirty="0">
                <a:latin typeface="+mj-lt"/>
              </a:rPr>
              <a:t>Configure the tun0 interface.</a:t>
            </a:r>
          </a:p>
          <a:p>
            <a:pPr lvl="1">
              <a:spcBef>
                <a:spcPts val="0"/>
              </a:spcBef>
              <a:spcAft>
                <a:spcPts val="600"/>
              </a:spcAft>
            </a:pPr>
            <a:r>
              <a:rPr lang="en-US" sz="2000" dirty="0">
                <a:latin typeface="+mj-lt"/>
              </a:rPr>
              <a:t>We use 10.4.2.0/24 as IP prefix for the TUN interface (for both VPN Client and VPN Server)</a:t>
            </a:r>
          </a:p>
          <a:p>
            <a:pPr>
              <a:spcBef>
                <a:spcPts val="0"/>
              </a:spcBef>
              <a:spcAft>
                <a:spcPts val="600"/>
              </a:spcAft>
            </a:pPr>
            <a:r>
              <a:rPr lang="en-US" sz="2200" dirty="0">
                <a:latin typeface="+mj-lt"/>
              </a:rPr>
              <a:t>The following two commands assign the IP address to the tun0, bring it up and then add a corresponding route to routing table.</a:t>
            </a:r>
            <a:endParaRPr lang="en-US" sz="2200" dirty="0">
              <a:solidFill>
                <a:srgbClr val="FF0000"/>
              </a:solidFill>
              <a:latin typeface="+mj-lt"/>
            </a:endParaRPr>
          </a:p>
        </p:txBody>
      </p:sp>
      <p:pic>
        <p:nvPicPr>
          <p:cNvPr id="4" name="Picture 3">
            <a:extLst>
              <a:ext uri="{FF2B5EF4-FFF2-40B4-BE49-F238E27FC236}">
                <a16:creationId xmlns:a16="http://schemas.microsoft.com/office/drawing/2014/main" id="{8685D00B-0C4E-49A4-8290-1787CD401599}"/>
              </a:ext>
            </a:extLst>
          </p:cNvPr>
          <p:cNvPicPr>
            <a:picLocks noChangeAspect="1"/>
          </p:cNvPicPr>
          <p:nvPr/>
        </p:nvPicPr>
        <p:blipFill rotWithShape="1">
          <a:blip r:embed="rId3"/>
          <a:srcRect l="3333" t="27778" r="40000" b="61852"/>
          <a:stretch/>
        </p:blipFill>
        <p:spPr>
          <a:xfrm>
            <a:off x="1524001" y="3877677"/>
            <a:ext cx="5334000" cy="549088"/>
          </a:xfrm>
          <a:prstGeom prst="rect">
            <a:avLst/>
          </a:prstGeom>
        </p:spPr>
      </p:pic>
    </p:spTree>
    <p:extLst>
      <p:ext uri="{BB962C8B-B14F-4D97-AF65-F5344CB8AC3E}">
        <p14:creationId xmlns:p14="http://schemas.microsoft.com/office/powerpoint/2010/main" val="3818430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21" y="200025"/>
            <a:ext cx="6172200" cy="857250"/>
          </a:xfrm>
        </p:spPr>
        <p:txBody>
          <a:bodyPr>
            <a:normAutofit/>
          </a:bodyPr>
          <a:lstStyle/>
          <a:p>
            <a:pPr algn="l"/>
            <a:r>
              <a:rPr lang="en-US" sz="3200" dirty="0"/>
              <a:t>Configure VPN Client</a:t>
            </a:r>
          </a:p>
        </p:txBody>
      </p:sp>
      <p:sp>
        <p:nvSpPr>
          <p:cNvPr id="3" name="Content Placeholder 2"/>
          <p:cNvSpPr>
            <a:spLocks noGrp="1"/>
          </p:cNvSpPr>
          <p:nvPr>
            <p:ph idx="1"/>
          </p:nvPr>
        </p:nvSpPr>
        <p:spPr>
          <a:xfrm>
            <a:off x="533400" y="1276350"/>
            <a:ext cx="7620000" cy="1905000"/>
          </a:xfrm>
        </p:spPr>
        <p:txBody>
          <a:bodyPr>
            <a:normAutofit/>
          </a:bodyPr>
          <a:lstStyle/>
          <a:p>
            <a:r>
              <a:rPr lang="en-US" sz="2200" dirty="0"/>
              <a:t>On VPN Client, we first run the client program.</a:t>
            </a:r>
          </a:p>
          <a:p>
            <a:r>
              <a:rPr lang="en-US" sz="2200" dirty="0"/>
              <a:t>Add  route for the 10.4.2.0/24 network.</a:t>
            </a:r>
          </a:p>
          <a:p>
            <a:r>
              <a:rPr lang="en-US" sz="2200" dirty="0"/>
              <a:t>Add a route, so that all the packets for 192.168.60.0/24 are routed to the tun0 interface. </a:t>
            </a:r>
          </a:p>
          <a:p>
            <a:pPr marL="0" indent="0">
              <a:buNone/>
            </a:pPr>
            <a:endParaRPr lang="en-US" sz="1500" dirty="0">
              <a:latin typeface="Consolas" pitchFamily="49" charset="0"/>
            </a:endParaRPr>
          </a:p>
        </p:txBody>
      </p:sp>
      <p:pic>
        <p:nvPicPr>
          <p:cNvPr id="4" name="Picture 3">
            <a:extLst>
              <a:ext uri="{FF2B5EF4-FFF2-40B4-BE49-F238E27FC236}">
                <a16:creationId xmlns:a16="http://schemas.microsoft.com/office/drawing/2014/main" id="{453AE3EF-3CFE-4F77-85ED-E325F2063830}"/>
              </a:ext>
            </a:extLst>
          </p:cNvPr>
          <p:cNvPicPr>
            <a:picLocks noChangeAspect="1"/>
          </p:cNvPicPr>
          <p:nvPr/>
        </p:nvPicPr>
        <p:blipFill rotWithShape="1">
          <a:blip r:embed="rId3"/>
          <a:srcRect l="3333" t="45555" r="33333" b="39630"/>
          <a:stretch/>
        </p:blipFill>
        <p:spPr>
          <a:xfrm>
            <a:off x="1348740" y="3181350"/>
            <a:ext cx="5646420" cy="742950"/>
          </a:xfrm>
          <a:prstGeom prst="rect">
            <a:avLst/>
          </a:prstGeom>
        </p:spPr>
      </p:pic>
    </p:spTree>
    <p:extLst>
      <p:ext uri="{BB962C8B-B14F-4D97-AF65-F5344CB8AC3E}">
        <p14:creationId xmlns:p14="http://schemas.microsoft.com/office/powerpoint/2010/main" val="178036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17" y="200025"/>
            <a:ext cx="6172200" cy="857250"/>
          </a:xfrm>
        </p:spPr>
        <p:txBody>
          <a:bodyPr>
            <a:normAutofit/>
          </a:bodyPr>
          <a:lstStyle/>
          <a:p>
            <a:pPr algn="l"/>
            <a:r>
              <a:rPr lang="en-US" sz="3200" dirty="0"/>
              <a:t>Configure Host V </a:t>
            </a:r>
          </a:p>
        </p:txBody>
      </p:sp>
      <p:sp>
        <p:nvSpPr>
          <p:cNvPr id="3" name="Content Placeholder 2"/>
          <p:cNvSpPr>
            <a:spLocks noGrp="1"/>
          </p:cNvSpPr>
          <p:nvPr>
            <p:ph idx="1"/>
          </p:nvPr>
        </p:nvSpPr>
        <p:spPr>
          <a:xfrm>
            <a:off x="381000" y="1276350"/>
            <a:ext cx="7848600" cy="2514600"/>
          </a:xfrm>
        </p:spPr>
        <p:txBody>
          <a:bodyPr>
            <a:normAutofit/>
          </a:bodyPr>
          <a:lstStyle/>
          <a:p>
            <a:r>
              <a:rPr lang="en-US" sz="2200" dirty="0"/>
              <a:t>The reply packets should go back via the same VPN tunnel, so that they are protected.</a:t>
            </a:r>
          </a:p>
          <a:p>
            <a:r>
              <a:rPr lang="en-US" sz="2200" dirty="0"/>
              <a:t>To ensure that, route all packets for the 10.4.2.0/24 network toward the tunnel.</a:t>
            </a:r>
          </a:p>
          <a:p>
            <a:r>
              <a:rPr lang="en-US" sz="2200" dirty="0"/>
              <a:t>For Host V, we route such packets to VPN Server.</a:t>
            </a:r>
          </a:p>
          <a:p>
            <a:r>
              <a:rPr lang="en-US" sz="2200" dirty="0"/>
              <a:t>Add the following routing entry to Host V: </a:t>
            </a:r>
            <a:endParaRPr lang="en-US" sz="1350" dirty="0"/>
          </a:p>
        </p:txBody>
      </p:sp>
      <p:pic>
        <p:nvPicPr>
          <p:cNvPr id="4" name="Picture 3">
            <a:extLst>
              <a:ext uri="{FF2B5EF4-FFF2-40B4-BE49-F238E27FC236}">
                <a16:creationId xmlns:a16="http://schemas.microsoft.com/office/drawing/2014/main" id="{C5FFE6F9-4A0B-43BA-90CC-A716DDC140B6}"/>
              </a:ext>
            </a:extLst>
          </p:cNvPr>
          <p:cNvPicPr>
            <a:picLocks noChangeAspect="1"/>
          </p:cNvPicPr>
          <p:nvPr/>
        </p:nvPicPr>
        <p:blipFill rotWithShape="1">
          <a:blip r:embed="rId3"/>
          <a:srcRect l="5833" t="66296" r="19167" b="26296"/>
          <a:stretch/>
        </p:blipFill>
        <p:spPr>
          <a:xfrm>
            <a:off x="838200" y="3742585"/>
            <a:ext cx="7200900" cy="400050"/>
          </a:xfrm>
          <a:prstGeom prst="rect">
            <a:avLst/>
          </a:prstGeom>
        </p:spPr>
      </p:pic>
    </p:spTree>
    <p:extLst>
      <p:ext uri="{BB962C8B-B14F-4D97-AF65-F5344CB8AC3E}">
        <p14:creationId xmlns:p14="http://schemas.microsoft.com/office/powerpoint/2010/main" val="2827033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361"/>
            <a:ext cx="8000999" cy="2285589"/>
          </a:xfrm>
        </p:spPr>
        <p:txBody>
          <a:bodyPr>
            <a:normAutofit fontScale="85000" lnSpcReduction="20000"/>
          </a:bodyPr>
          <a:lstStyle/>
          <a:p>
            <a:r>
              <a:rPr lang="en-US" sz="2600" dirty="0"/>
              <a:t>Ping Host V from Host U and we see the following result:</a:t>
            </a:r>
          </a:p>
          <a:p>
            <a:endParaRPr lang="en-US" sz="1500" dirty="0"/>
          </a:p>
          <a:p>
            <a:endParaRPr lang="en-US" sz="1500" dirty="0"/>
          </a:p>
          <a:p>
            <a:pPr marL="0" indent="0">
              <a:buNone/>
            </a:pPr>
            <a:endParaRPr lang="en-US" sz="1500" dirty="0">
              <a:solidFill>
                <a:srgbClr val="FF0000"/>
              </a:solidFill>
              <a:latin typeface="Consolas" pitchFamily="49" charset="0"/>
            </a:endParaRPr>
          </a:p>
          <a:p>
            <a:endParaRPr lang="en-US" sz="1500" dirty="0">
              <a:solidFill>
                <a:srgbClr val="FF0000"/>
              </a:solidFill>
              <a:latin typeface="Consolas" pitchFamily="49" charset="0"/>
            </a:endParaRPr>
          </a:p>
          <a:p>
            <a:pPr marL="0" indent="0">
              <a:buNone/>
            </a:pPr>
            <a:endParaRPr lang="en-US" sz="1500" dirty="0">
              <a:solidFill>
                <a:srgbClr val="FF0000"/>
              </a:solidFill>
              <a:latin typeface="Consolas" pitchFamily="49" charset="0"/>
            </a:endParaRPr>
          </a:p>
          <a:p>
            <a:pPr marL="0" indent="0">
              <a:buNone/>
            </a:pPr>
            <a:r>
              <a:rPr lang="en-US" sz="1500" dirty="0">
                <a:solidFill>
                  <a:srgbClr val="FF0000"/>
                </a:solidFill>
                <a:latin typeface="Consolas" pitchFamily="49" charset="0"/>
              </a:rPr>
              <a:t>	</a:t>
            </a:r>
          </a:p>
          <a:p>
            <a:r>
              <a:rPr lang="en-US" sz="2600" dirty="0"/>
              <a:t>The following figure shows the packets generated when we ping Host V (192.168.0.6).</a:t>
            </a:r>
            <a:endParaRPr lang="en-US" sz="2600" dirty="0">
              <a:latin typeface="Consolas" pitchFamily="49" charset="0"/>
            </a:endParaRPr>
          </a:p>
        </p:txBody>
      </p:sp>
      <p:sp>
        <p:nvSpPr>
          <p:cNvPr id="5" name="Title 1">
            <a:extLst>
              <a:ext uri="{FF2B5EF4-FFF2-40B4-BE49-F238E27FC236}">
                <a16:creationId xmlns:a16="http://schemas.microsoft.com/office/drawing/2014/main" id="{8D2FD543-712C-4DB5-BFDE-3A731A17EEC2}"/>
              </a:ext>
            </a:extLst>
          </p:cNvPr>
          <p:cNvSpPr>
            <a:spLocks noGrp="1"/>
          </p:cNvSpPr>
          <p:nvPr>
            <p:ph type="title"/>
          </p:nvPr>
        </p:nvSpPr>
        <p:spPr>
          <a:xfrm>
            <a:off x="533400" y="95020"/>
            <a:ext cx="6172200" cy="857250"/>
          </a:xfrm>
        </p:spPr>
        <p:txBody>
          <a:bodyPr>
            <a:normAutofit/>
          </a:bodyPr>
          <a:lstStyle/>
          <a:p>
            <a:pPr algn="l"/>
            <a:r>
              <a:rPr lang="en-US" sz="3200" dirty="0"/>
              <a:t>Testing VPN: </a:t>
            </a:r>
            <a:r>
              <a:rPr lang="en-US" sz="3200" dirty="0">
                <a:latin typeface="Courier New" panose="02070309020205020404" pitchFamily="49" charset="0"/>
                <a:cs typeface="Courier New" panose="02070309020205020404" pitchFamily="49" charset="0"/>
              </a:rPr>
              <a:t>ping</a:t>
            </a:r>
            <a:r>
              <a:rPr lang="en-US" sz="3200" dirty="0"/>
              <a:t> Testing</a:t>
            </a:r>
          </a:p>
        </p:txBody>
      </p:sp>
      <p:pic>
        <p:nvPicPr>
          <p:cNvPr id="2" name="Picture 1">
            <a:extLst>
              <a:ext uri="{FF2B5EF4-FFF2-40B4-BE49-F238E27FC236}">
                <a16:creationId xmlns:a16="http://schemas.microsoft.com/office/drawing/2014/main" id="{05E6097E-2D27-44AD-93A5-48F42AE99868}"/>
              </a:ext>
            </a:extLst>
          </p:cNvPr>
          <p:cNvPicPr>
            <a:picLocks noChangeAspect="1"/>
          </p:cNvPicPr>
          <p:nvPr/>
        </p:nvPicPr>
        <p:blipFill rotWithShape="1">
          <a:blip r:embed="rId3"/>
          <a:srcRect l="3334" t="47037" r="9166" b="30741"/>
          <a:stretch/>
        </p:blipFill>
        <p:spPr>
          <a:xfrm>
            <a:off x="914400" y="1581150"/>
            <a:ext cx="6172200" cy="881743"/>
          </a:xfrm>
          <a:prstGeom prst="rect">
            <a:avLst/>
          </a:prstGeom>
        </p:spPr>
      </p:pic>
      <p:pic>
        <p:nvPicPr>
          <p:cNvPr id="6" name="Picture 5">
            <a:extLst>
              <a:ext uri="{FF2B5EF4-FFF2-40B4-BE49-F238E27FC236}">
                <a16:creationId xmlns:a16="http://schemas.microsoft.com/office/drawing/2014/main" id="{5DD3A86F-171F-4BDF-BCE4-6DAE51B0E750}"/>
              </a:ext>
            </a:extLst>
          </p:cNvPr>
          <p:cNvPicPr>
            <a:picLocks noChangeAspect="1"/>
          </p:cNvPicPr>
          <p:nvPr/>
        </p:nvPicPr>
        <p:blipFill rotWithShape="1">
          <a:blip r:embed="rId4"/>
          <a:srcRect l="8333" t="44074" r="7500" b="21852"/>
          <a:stretch/>
        </p:blipFill>
        <p:spPr>
          <a:xfrm>
            <a:off x="926237" y="3257550"/>
            <a:ext cx="6235016" cy="1419855"/>
          </a:xfrm>
          <a:prstGeom prst="rect">
            <a:avLst/>
          </a:prstGeom>
        </p:spPr>
      </p:pic>
    </p:spTree>
    <p:extLst>
      <p:ext uri="{BB962C8B-B14F-4D97-AF65-F5344CB8AC3E}">
        <p14:creationId xmlns:p14="http://schemas.microsoft.com/office/powerpoint/2010/main" val="429474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0" y="1200150"/>
            <a:ext cx="7924800" cy="3409950"/>
          </a:xfrm>
        </p:spPr>
        <p:txBody>
          <a:bodyPr>
            <a:noAutofit/>
          </a:bodyPr>
          <a:lstStyle/>
          <a:p>
            <a:r>
              <a:rPr lang="en-US" sz="2200" dirty="0"/>
              <a:t>The following result shows that we can successfully connect to the telnet server on Host V inside the private network</a:t>
            </a:r>
            <a:endParaRPr lang="en-US" sz="2200" dirty="0">
              <a:solidFill>
                <a:srgbClr val="FF0000"/>
              </a:solidFill>
              <a:latin typeface="Consolas" pitchFamily="49" charset="0"/>
            </a:endParaRPr>
          </a:p>
          <a:p>
            <a:endParaRPr lang="en-US" sz="2200" dirty="0">
              <a:solidFill>
                <a:srgbClr val="FF0000"/>
              </a:solidFill>
              <a:latin typeface="Consolas" pitchFamily="49" charset="0"/>
            </a:endParaRPr>
          </a:p>
          <a:p>
            <a:pPr marL="0" indent="0">
              <a:buNone/>
            </a:pPr>
            <a:endParaRPr lang="en-US" sz="2200" dirty="0">
              <a:solidFill>
                <a:srgbClr val="FF0000"/>
              </a:solidFill>
              <a:latin typeface="Consolas" pitchFamily="49" charset="0"/>
            </a:endParaRPr>
          </a:p>
        </p:txBody>
      </p:sp>
      <p:sp>
        <p:nvSpPr>
          <p:cNvPr id="5" name="Title 1">
            <a:extLst>
              <a:ext uri="{FF2B5EF4-FFF2-40B4-BE49-F238E27FC236}">
                <a16:creationId xmlns:a16="http://schemas.microsoft.com/office/drawing/2014/main" id="{0E3E4E9D-DAF1-4949-A139-B210C8A5CE97}"/>
              </a:ext>
            </a:extLst>
          </p:cNvPr>
          <p:cNvSpPr>
            <a:spLocks noGrp="1"/>
          </p:cNvSpPr>
          <p:nvPr>
            <p:ph type="title"/>
          </p:nvPr>
        </p:nvSpPr>
        <p:spPr>
          <a:xfrm>
            <a:off x="457200" y="209550"/>
            <a:ext cx="6172200" cy="857250"/>
          </a:xfrm>
        </p:spPr>
        <p:txBody>
          <a:bodyPr>
            <a:normAutofit/>
          </a:bodyPr>
          <a:lstStyle/>
          <a:p>
            <a:pPr algn="l"/>
            <a:r>
              <a:rPr lang="en-US" sz="3200" dirty="0"/>
              <a:t>Testing VPN: </a:t>
            </a:r>
            <a:r>
              <a:rPr lang="en-US" sz="3200" dirty="0">
                <a:latin typeface="Courier New" panose="02070309020205020404" pitchFamily="49" charset="0"/>
                <a:cs typeface="Courier New" panose="02070309020205020404" pitchFamily="49" charset="0"/>
              </a:rPr>
              <a:t>telnet</a:t>
            </a:r>
            <a:r>
              <a:rPr lang="en-US" sz="3200" dirty="0"/>
              <a:t> Testing</a:t>
            </a:r>
          </a:p>
        </p:txBody>
      </p:sp>
      <p:pic>
        <p:nvPicPr>
          <p:cNvPr id="2" name="Picture 1">
            <a:extLst>
              <a:ext uri="{FF2B5EF4-FFF2-40B4-BE49-F238E27FC236}">
                <a16:creationId xmlns:a16="http://schemas.microsoft.com/office/drawing/2014/main" id="{0240F2BC-A40A-4BA9-A8E1-DEA307843902}"/>
              </a:ext>
            </a:extLst>
          </p:cNvPr>
          <p:cNvPicPr>
            <a:picLocks noChangeAspect="1"/>
          </p:cNvPicPr>
          <p:nvPr/>
        </p:nvPicPr>
        <p:blipFill rotWithShape="1">
          <a:blip r:embed="rId3"/>
          <a:srcRect l="3334" t="42592" r="6665" b="14445"/>
          <a:stretch/>
        </p:blipFill>
        <p:spPr>
          <a:xfrm>
            <a:off x="1219200" y="2114550"/>
            <a:ext cx="6810703" cy="1828800"/>
          </a:xfrm>
          <a:prstGeom prst="rect">
            <a:avLst/>
          </a:prstGeom>
        </p:spPr>
      </p:pic>
    </p:spTree>
    <p:extLst>
      <p:ext uri="{BB962C8B-B14F-4D97-AF65-F5344CB8AC3E}">
        <p14:creationId xmlns:p14="http://schemas.microsoft.com/office/powerpoint/2010/main" val="100781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026" y="1061221"/>
            <a:ext cx="7296150" cy="510988"/>
          </a:xfrm>
        </p:spPr>
        <p:txBody>
          <a:bodyPr>
            <a:normAutofit/>
          </a:bodyPr>
          <a:lstStyle/>
          <a:p>
            <a:r>
              <a:rPr lang="en-US" sz="2200" dirty="0"/>
              <a:t>Let us break the tunnel and see what happens</a:t>
            </a:r>
            <a:endParaRPr lang="en-US" sz="2200" dirty="0">
              <a:latin typeface="Consolas" pitchFamily="49" charset="0"/>
            </a:endParaRPr>
          </a:p>
        </p:txBody>
      </p:sp>
      <p:pic>
        <p:nvPicPr>
          <p:cNvPr id="4" name="Picture 3">
            <a:extLst>
              <a:ext uri="{FF2B5EF4-FFF2-40B4-BE49-F238E27FC236}">
                <a16:creationId xmlns:a16="http://schemas.microsoft.com/office/drawing/2014/main" id="{33B9276C-D660-423B-A379-F25E17FA7F62}"/>
              </a:ext>
            </a:extLst>
          </p:cNvPr>
          <p:cNvPicPr>
            <a:picLocks noChangeAspect="1"/>
          </p:cNvPicPr>
          <p:nvPr/>
        </p:nvPicPr>
        <p:blipFill rotWithShape="1">
          <a:blip r:embed="rId3"/>
          <a:srcRect l="7500" t="24815" r="7500" b="21852"/>
          <a:stretch/>
        </p:blipFill>
        <p:spPr>
          <a:xfrm>
            <a:off x="1143001" y="1572209"/>
            <a:ext cx="6172200" cy="2178424"/>
          </a:xfrm>
          <a:prstGeom prst="rect">
            <a:avLst/>
          </a:prstGeom>
        </p:spPr>
      </p:pic>
      <p:sp>
        <p:nvSpPr>
          <p:cNvPr id="6" name="Title 1">
            <a:extLst>
              <a:ext uri="{FF2B5EF4-FFF2-40B4-BE49-F238E27FC236}">
                <a16:creationId xmlns:a16="http://schemas.microsoft.com/office/drawing/2014/main" id="{0E3E4E9D-DAF1-4949-A139-B210C8A5CE97}"/>
              </a:ext>
            </a:extLst>
          </p:cNvPr>
          <p:cNvSpPr txBox="1">
            <a:spLocks/>
          </p:cNvSpPr>
          <p:nvPr/>
        </p:nvSpPr>
        <p:spPr>
          <a:xfrm>
            <a:off x="457200" y="133350"/>
            <a:ext cx="6172200" cy="85725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3200" dirty="0"/>
              <a:t>Testing VPN: </a:t>
            </a:r>
            <a:r>
              <a:rPr lang="en-US" sz="3200" dirty="0">
                <a:latin typeface="Courier New" panose="02070309020205020404" pitchFamily="49" charset="0"/>
                <a:cs typeface="Courier New" panose="02070309020205020404" pitchFamily="49" charset="0"/>
              </a:rPr>
              <a:t>telnet</a:t>
            </a:r>
            <a:r>
              <a:rPr lang="en-US" sz="3200" dirty="0"/>
              <a:t> Testing</a:t>
            </a:r>
          </a:p>
        </p:txBody>
      </p:sp>
      <p:sp>
        <p:nvSpPr>
          <p:cNvPr id="2" name="TextBox 1"/>
          <p:cNvSpPr txBox="1"/>
          <p:nvPr/>
        </p:nvSpPr>
        <p:spPr>
          <a:xfrm>
            <a:off x="457200" y="3908851"/>
            <a:ext cx="8229599" cy="1077218"/>
          </a:xfrm>
          <a:prstGeom prst="rect">
            <a:avLst/>
          </a:prstGeom>
          <a:noFill/>
        </p:spPr>
        <p:txBody>
          <a:bodyPr wrap="square" rtlCol="0">
            <a:spAutoFit/>
          </a:bodyPr>
          <a:lstStyle/>
          <a:p>
            <a:r>
              <a:rPr lang="en-US" sz="1600" b="1" dirty="0"/>
              <a:t>Observation: </a:t>
            </a:r>
            <a:r>
              <a:rPr lang="en-US" sz="1600" dirty="0"/>
              <a:t>the telnet connection is not broken. TCP will keep resending packets, but they cannot be delivered because the tunnel is broken. Whatever we type in telnet will be buffered by TCP, not lost, but we can’t see anything. As soon as we reconnect the tunnel, everything that we have typed will show up.</a:t>
            </a:r>
            <a:endParaRPr lang="en-US" sz="1600" b="1" dirty="0"/>
          </a:p>
        </p:txBody>
      </p:sp>
    </p:spTree>
    <p:extLst>
      <p:ext uri="{BB962C8B-B14F-4D97-AF65-F5344CB8AC3E}">
        <p14:creationId xmlns:p14="http://schemas.microsoft.com/office/powerpoint/2010/main" val="109358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68" y="243337"/>
            <a:ext cx="6172200" cy="857250"/>
          </a:xfrm>
        </p:spPr>
        <p:txBody>
          <a:bodyPr>
            <a:normAutofit/>
          </a:bodyPr>
          <a:lstStyle/>
          <a:p>
            <a:pPr algn="l"/>
            <a:r>
              <a:rPr lang="en-US" sz="3200" dirty="0"/>
              <a:t>Virtual Private Network</a:t>
            </a:r>
            <a:endParaRPr lang="en-US" sz="3200" dirty="0">
              <a:solidFill>
                <a:srgbClr val="FF0000"/>
              </a:solidFill>
            </a:endParaRPr>
          </a:p>
        </p:txBody>
      </p:sp>
      <p:sp>
        <p:nvSpPr>
          <p:cNvPr id="3" name="Content Placeholder 2"/>
          <p:cNvSpPr>
            <a:spLocks noGrp="1"/>
          </p:cNvSpPr>
          <p:nvPr>
            <p:ph idx="1"/>
          </p:nvPr>
        </p:nvSpPr>
        <p:spPr>
          <a:xfrm>
            <a:off x="460676" y="1276350"/>
            <a:ext cx="8001000" cy="2819400"/>
          </a:xfrm>
        </p:spPr>
        <p:txBody>
          <a:bodyPr>
            <a:normAutofit/>
          </a:bodyPr>
          <a:lstStyle/>
          <a:p>
            <a:pPr marL="0" indent="0">
              <a:spcBef>
                <a:spcPts val="0"/>
              </a:spcBef>
              <a:spcAft>
                <a:spcPts val="1200"/>
              </a:spcAft>
              <a:buNone/>
            </a:pPr>
            <a:r>
              <a:rPr lang="en-US" sz="2200" dirty="0"/>
              <a:t>VPN allows users to create a secure, private network over a public network such as the Internet. This is achieved by:</a:t>
            </a:r>
          </a:p>
          <a:p>
            <a:pPr lvl="1">
              <a:spcBef>
                <a:spcPts val="0"/>
              </a:spcBef>
              <a:spcAft>
                <a:spcPts val="1000"/>
              </a:spcAft>
              <a:buFont typeface="Arial" panose="020B0604020202020204" pitchFamily="34" charset="0"/>
              <a:buChar char="•"/>
            </a:pPr>
            <a:r>
              <a:rPr lang="en-US" sz="1800" dirty="0"/>
              <a:t>Having a designated host (VPN server) on the network</a:t>
            </a:r>
          </a:p>
          <a:p>
            <a:pPr lvl="1">
              <a:spcBef>
                <a:spcPts val="0"/>
              </a:spcBef>
              <a:spcAft>
                <a:spcPts val="1000"/>
              </a:spcAft>
              <a:buFont typeface="Arial" panose="020B0604020202020204" pitchFamily="34" charset="0"/>
              <a:buChar char="•"/>
            </a:pPr>
            <a:r>
              <a:rPr lang="en-US" sz="1800" dirty="0"/>
              <a:t>Outside computers have to go through the VPN server to reach the hosts inside a private network via authentication.</a:t>
            </a:r>
          </a:p>
          <a:p>
            <a:pPr lvl="1">
              <a:spcBef>
                <a:spcPts val="0"/>
              </a:spcBef>
              <a:spcAft>
                <a:spcPts val="1000"/>
              </a:spcAft>
              <a:buFont typeface="Arial" panose="020B0604020202020204" pitchFamily="34" charset="0"/>
              <a:buChar char="•"/>
            </a:pPr>
            <a:r>
              <a:rPr lang="en-US" sz="1800" dirty="0"/>
              <a:t>VPN server is exposed to the outside and the internal computers are still protected, via firewalls or reserved IP addresses.</a:t>
            </a:r>
          </a:p>
        </p:txBody>
      </p:sp>
    </p:spTree>
    <p:extLst>
      <p:ext uri="{BB962C8B-B14F-4D97-AF65-F5344CB8AC3E}">
        <p14:creationId xmlns:p14="http://schemas.microsoft.com/office/powerpoint/2010/main" val="548138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dirty="0"/>
              <a:t>Bypassing Firewalls using VPN</a:t>
            </a:r>
          </a:p>
        </p:txBody>
      </p:sp>
    </p:spTree>
    <p:extLst>
      <p:ext uri="{BB962C8B-B14F-4D97-AF65-F5344CB8AC3E}">
        <p14:creationId xmlns:p14="http://schemas.microsoft.com/office/powerpoint/2010/main" val="3780553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Bypassing Firewall using VPN: the Main Idea</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063229"/>
            <a:ext cx="6057900" cy="2386270"/>
          </a:xfrm>
          <a:prstGeom prst="rect">
            <a:avLst/>
          </a:prstGeom>
        </p:spPr>
      </p:pic>
      <p:sp>
        <p:nvSpPr>
          <p:cNvPr id="6" name="TextBox 5"/>
          <p:cNvSpPr txBox="1"/>
          <p:nvPr/>
        </p:nvSpPr>
        <p:spPr>
          <a:xfrm>
            <a:off x="838200" y="3638550"/>
            <a:ext cx="7564956" cy="1200329"/>
          </a:xfrm>
          <a:prstGeom prst="rect">
            <a:avLst/>
          </a:prstGeom>
          <a:noFill/>
        </p:spPr>
        <p:txBody>
          <a:bodyPr wrap="none" rtlCol="0">
            <a:spAutoFit/>
          </a:bodyPr>
          <a:lstStyle/>
          <a:p>
            <a:pPr marL="285750" indent="-285750">
              <a:buFont typeface="Arial" panose="020B0604020202020204" pitchFamily="34" charset="0"/>
              <a:buChar char="•"/>
            </a:pPr>
            <a:r>
              <a:rPr lang="en-US" sz="1800" dirty="0"/>
              <a:t>Send our Facebook-bound packets to the TUN interface towards VPN server</a:t>
            </a:r>
          </a:p>
          <a:p>
            <a:pPr marL="285750" indent="-285750">
              <a:buFont typeface="Arial" panose="020B0604020202020204" pitchFamily="34" charset="0"/>
              <a:buChar char="•"/>
            </a:pPr>
            <a:r>
              <a:rPr lang="en-US" sz="1800" dirty="0"/>
              <a:t>VPN server will release our Facebook-bound packets to the Internet</a:t>
            </a:r>
          </a:p>
          <a:p>
            <a:pPr marL="285750" indent="-285750">
              <a:buFont typeface="Arial" panose="020B0604020202020204" pitchFamily="34" charset="0"/>
              <a:buChar char="•"/>
            </a:pPr>
            <a:r>
              <a:rPr lang="en-US" sz="1800" dirty="0"/>
              <a:t>Facebook’s reply packets will be routed to the VPN server (</a:t>
            </a:r>
            <a:r>
              <a:rPr lang="en-US" sz="1800" dirty="0">
                <a:solidFill>
                  <a:srgbClr val="FF0000"/>
                </a:solidFill>
              </a:rPr>
              <a:t>question: why</a:t>
            </a:r>
            <a:r>
              <a:rPr lang="en-US" sz="1800" dirty="0"/>
              <a:t>)</a:t>
            </a:r>
          </a:p>
          <a:p>
            <a:pPr marL="285750" indent="-285750">
              <a:buFont typeface="Arial" panose="020B0604020202020204" pitchFamily="34" charset="0"/>
              <a:buChar char="•"/>
            </a:pPr>
            <a:r>
              <a:rPr lang="en-US" sz="1800" dirty="0"/>
              <a:t>VPN server sends the reply packets back to us via the tunnel</a:t>
            </a:r>
          </a:p>
        </p:txBody>
      </p:sp>
    </p:spTree>
    <p:extLst>
      <p:ext uri="{BB962C8B-B14F-4D97-AF65-F5344CB8AC3E}">
        <p14:creationId xmlns:p14="http://schemas.microsoft.com/office/powerpoint/2010/main" val="1172467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133350"/>
            <a:ext cx="7118816"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Experiment: Network Setup</a:t>
            </a:r>
          </a:p>
        </p:txBody>
      </p:sp>
      <p:pic>
        <p:nvPicPr>
          <p:cNvPr id="2" name="Picture 1">
            <a:extLst>
              <a:ext uri="{FF2B5EF4-FFF2-40B4-BE49-F238E27FC236}">
                <a16:creationId xmlns:a16="http://schemas.microsoft.com/office/drawing/2014/main" id="{C33C6E3B-DC14-4A3B-B3F7-3BB10E988545}"/>
              </a:ext>
            </a:extLst>
          </p:cNvPr>
          <p:cNvPicPr>
            <a:picLocks noChangeAspect="1"/>
          </p:cNvPicPr>
          <p:nvPr/>
        </p:nvPicPr>
        <p:blipFill rotWithShape="1">
          <a:blip r:embed="rId3"/>
          <a:srcRect l="6667" t="20371" r="5832" b="15926"/>
          <a:stretch/>
        </p:blipFill>
        <p:spPr>
          <a:xfrm>
            <a:off x="1295400" y="1428750"/>
            <a:ext cx="6465230" cy="2647666"/>
          </a:xfrm>
          <a:prstGeom prst="rect">
            <a:avLst/>
          </a:prstGeom>
        </p:spPr>
      </p:pic>
    </p:spTree>
    <p:extLst>
      <p:ext uri="{BB962C8B-B14F-4D97-AF65-F5344CB8AC3E}">
        <p14:creationId xmlns:p14="http://schemas.microsoft.com/office/powerpoint/2010/main" val="246325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7980"/>
            <a:ext cx="7848600" cy="3166370"/>
          </a:xfrm>
        </p:spPr>
        <p:txBody>
          <a:bodyPr>
            <a:normAutofit/>
          </a:bodyPr>
          <a:lstStyle/>
          <a:p>
            <a:pPr marL="214313" lvl="1">
              <a:buFont typeface="Arial" pitchFamily="34" charset="0"/>
              <a:buChar char="•"/>
            </a:pPr>
            <a:r>
              <a:rPr lang="en-US" sz="2200" dirty="0"/>
              <a:t>Setup firewall to block User from accessing Facebook</a:t>
            </a:r>
          </a:p>
          <a:p>
            <a:pPr marL="214313" lvl="1">
              <a:buFont typeface="Arial" pitchFamily="34" charset="0"/>
              <a:buChar char="•"/>
            </a:pPr>
            <a:r>
              <a:rPr lang="en-US" sz="2200" dirty="0"/>
              <a:t>We run the following command to get the list of IP prefixes owned by Facebook:</a:t>
            </a:r>
          </a:p>
          <a:p>
            <a:pPr marL="214313" lvl="1">
              <a:buFont typeface="Arial" pitchFamily="34" charset="0"/>
              <a:buChar char="•"/>
            </a:pPr>
            <a:endParaRPr lang="en-US" sz="1650" dirty="0"/>
          </a:p>
          <a:p>
            <a:pPr marL="0" indent="0">
              <a:buNone/>
            </a:pPr>
            <a:r>
              <a:rPr lang="en-US" sz="1650" dirty="0"/>
              <a:t>	</a:t>
            </a:r>
          </a:p>
          <a:p>
            <a:pPr marL="214313" lvl="1">
              <a:buFont typeface="Arial" pitchFamily="34" charset="0"/>
              <a:buChar char="•"/>
            </a:pPr>
            <a:r>
              <a:rPr lang="en-US" sz="2200" dirty="0"/>
              <a:t>We can also get IP addresses returned by Facebook’s DNS server by running the following command (this IP address can change): </a:t>
            </a:r>
            <a:r>
              <a:rPr lang="en-US" sz="2000" dirty="0"/>
              <a:t> </a:t>
            </a:r>
            <a:r>
              <a:rPr lang="en-US" sz="1800" dirty="0">
                <a:latin typeface="Courier New" panose="02070309020205020404" pitchFamily="49" charset="0"/>
                <a:cs typeface="Courier New" panose="02070309020205020404" pitchFamily="49" charset="0"/>
              </a:rPr>
              <a:t>dig www.facebook.com</a:t>
            </a:r>
          </a:p>
        </p:txBody>
      </p:sp>
      <p:sp>
        <p:nvSpPr>
          <p:cNvPr id="4" name="Title 1"/>
          <p:cNvSpPr txBox="1">
            <a:spLocks/>
          </p:cNvSpPr>
          <p:nvPr/>
        </p:nvSpPr>
        <p:spPr>
          <a:xfrm>
            <a:off x="457200" y="209550"/>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Setting UP Firewall</a:t>
            </a:r>
          </a:p>
        </p:txBody>
      </p:sp>
      <p:pic>
        <p:nvPicPr>
          <p:cNvPr id="5" name="Picture 4">
            <a:extLst>
              <a:ext uri="{FF2B5EF4-FFF2-40B4-BE49-F238E27FC236}">
                <a16:creationId xmlns:a16="http://schemas.microsoft.com/office/drawing/2014/main" id="{B33F18B4-FA8B-4001-A892-71785E3AE398}"/>
              </a:ext>
            </a:extLst>
          </p:cNvPr>
          <p:cNvPicPr>
            <a:picLocks noChangeAspect="1"/>
          </p:cNvPicPr>
          <p:nvPr/>
        </p:nvPicPr>
        <p:blipFill rotWithShape="1">
          <a:blip r:embed="rId3"/>
          <a:srcRect l="6667" t="36666" r="27500" b="55926"/>
          <a:stretch/>
        </p:blipFill>
        <p:spPr>
          <a:xfrm>
            <a:off x="1143000" y="2495550"/>
            <a:ext cx="5923373" cy="374897"/>
          </a:xfrm>
          <a:prstGeom prst="rect">
            <a:avLst/>
          </a:prstGeom>
        </p:spPr>
      </p:pic>
    </p:spTree>
    <p:extLst>
      <p:ext uri="{BB962C8B-B14F-4D97-AF65-F5344CB8AC3E}">
        <p14:creationId xmlns:p14="http://schemas.microsoft.com/office/powerpoint/2010/main" val="694745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82262"/>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Blocking Facebook</a:t>
            </a:r>
          </a:p>
        </p:txBody>
      </p:sp>
      <p:pic>
        <p:nvPicPr>
          <p:cNvPr id="2" name="Picture 1">
            <a:extLst>
              <a:ext uri="{FF2B5EF4-FFF2-40B4-BE49-F238E27FC236}">
                <a16:creationId xmlns:a16="http://schemas.microsoft.com/office/drawing/2014/main" id="{6422FDFF-AF2D-4031-828E-968999A12C1F}"/>
              </a:ext>
            </a:extLst>
          </p:cNvPr>
          <p:cNvPicPr>
            <a:picLocks noChangeAspect="1"/>
          </p:cNvPicPr>
          <p:nvPr/>
        </p:nvPicPr>
        <p:blipFill rotWithShape="1">
          <a:blip r:embed="rId3"/>
          <a:srcRect l="2500" t="36667" r="2500" b="23333"/>
          <a:stretch/>
        </p:blipFill>
        <p:spPr>
          <a:xfrm>
            <a:off x="1676400" y="1290362"/>
            <a:ext cx="6515100" cy="1543050"/>
          </a:xfrm>
          <a:prstGeom prst="rect">
            <a:avLst/>
          </a:prstGeom>
        </p:spPr>
      </p:pic>
      <p:pic>
        <p:nvPicPr>
          <p:cNvPr id="5" name="Picture 4">
            <a:extLst>
              <a:ext uri="{FF2B5EF4-FFF2-40B4-BE49-F238E27FC236}">
                <a16:creationId xmlns:a16="http://schemas.microsoft.com/office/drawing/2014/main" id="{B115F170-C62A-4D0F-9E3D-DD0C12DBF6B3}"/>
              </a:ext>
            </a:extLst>
          </p:cNvPr>
          <p:cNvPicPr>
            <a:picLocks noChangeAspect="1"/>
          </p:cNvPicPr>
          <p:nvPr/>
        </p:nvPicPr>
        <p:blipFill rotWithShape="1">
          <a:blip r:embed="rId4"/>
          <a:srcRect l="3333" t="41111" r="4167" b="24814"/>
          <a:stretch/>
        </p:blipFill>
        <p:spPr>
          <a:xfrm>
            <a:off x="700596" y="3505251"/>
            <a:ext cx="6429375" cy="1332213"/>
          </a:xfrm>
          <a:prstGeom prst="rect">
            <a:avLst/>
          </a:prstGeom>
        </p:spPr>
      </p:pic>
      <p:sp>
        <p:nvSpPr>
          <p:cNvPr id="8" name="TextBox 7"/>
          <p:cNvSpPr txBox="1"/>
          <p:nvPr/>
        </p:nvSpPr>
        <p:spPr>
          <a:xfrm>
            <a:off x="609600" y="3050416"/>
            <a:ext cx="3528979" cy="400110"/>
          </a:xfrm>
          <a:prstGeom prst="rect">
            <a:avLst/>
          </a:prstGeom>
          <a:noFill/>
        </p:spPr>
        <p:txBody>
          <a:bodyPr wrap="none" rtlCol="0">
            <a:spAutoFit/>
          </a:bodyPr>
          <a:lstStyle/>
          <a:p>
            <a:r>
              <a:rPr lang="en-US" sz="2000" dirty="0"/>
              <a:t>Facebook becomes unreachable</a:t>
            </a:r>
          </a:p>
        </p:txBody>
      </p:sp>
      <p:sp>
        <p:nvSpPr>
          <p:cNvPr id="9" name="TextBox 8"/>
          <p:cNvSpPr txBox="1"/>
          <p:nvPr/>
        </p:nvSpPr>
        <p:spPr>
          <a:xfrm>
            <a:off x="4355340" y="773467"/>
            <a:ext cx="3655424" cy="338554"/>
          </a:xfrm>
          <a:prstGeom prst="rect">
            <a:avLst/>
          </a:prstGeom>
          <a:noFill/>
        </p:spPr>
        <p:txBody>
          <a:bodyPr wrap="none" rtlCol="0">
            <a:spAutoFit/>
          </a:bodyPr>
          <a:lstStyle/>
          <a:p>
            <a:r>
              <a:rPr lang="en-US" sz="1600" dirty="0"/>
              <a:t>One of the IP prefixes belong to Facebook</a:t>
            </a:r>
          </a:p>
        </p:txBody>
      </p:sp>
      <p:cxnSp>
        <p:nvCxnSpPr>
          <p:cNvPr id="11" name="Straight Arrow Connector 10"/>
          <p:cNvCxnSpPr/>
          <p:nvPr/>
        </p:nvCxnSpPr>
        <p:spPr>
          <a:xfrm flipH="1">
            <a:off x="5181600" y="1095876"/>
            <a:ext cx="292860" cy="3900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230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0714"/>
            <a:ext cx="6172200" cy="857250"/>
          </a:xfrm>
        </p:spPr>
        <p:txBody>
          <a:bodyPr>
            <a:normAutofit/>
          </a:bodyPr>
          <a:lstStyle/>
          <a:p>
            <a:pPr algn="l"/>
            <a:r>
              <a:rPr lang="en-US" sz="3200" dirty="0"/>
              <a:t>Bypassing the Firewall</a:t>
            </a:r>
          </a:p>
        </p:txBody>
      </p:sp>
      <p:sp>
        <p:nvSpPr>
          <p:cNvPr id="3" name="Content Placeholder 2"/>
          <p:cNvSpPr>
            <a:spLocks noGrp="1"/>
          </p:cNvSpPr>
          <p:nvPr>
            <p:ph idx="1"/>
          </p:nvPr>
        </p:nvSpPr>
        <p:spPr>
          <a:xfrm>
            <a:off x="533400" y="971550"/>
            <a:ext cx="8077200" cy="4019550"/>
          </a:xfrm>
        </p:spPr>
        <p:txBody>
          <a:bodyPr>
            <a:normAutofit/>
          </a:bodyPr>
          <a:lstStyle/>
          <a:p>
            <a:r>
              <a:rPr lang="en-US" sz="2200" dirty="0"/>
              <a:t>We add a routing entry to the user machine, changing the route for all Facebook traffic. Instead of going through eth6, we use the TUN interface:</a:t>
            </a:r>
          </a:p>
          <a:p>
            <a:pPr marL="0" indent="0">
              <a:buNone/>
            </a:pPr>
            <a:endParaRPr lang="en-US" sz="2200" dirty="0"/>
          </a:p>
          <a:p>
            <a:r>
              <a:rPr lang="en-US" sz="2200" dirty="0"/>
              <a:t>The Facebook-bound packets are going through our tunnel.</a:t>
            </a:r>
          </a:p>
          <a:p>
            <a:r>
              <a:rPr lang="en-US" sz="2200" dirty="0"/>
              <a:t>The Facebook-bound packets are hidden inside a packet going to the VPN server, so it does not get blocked.</a:t>
            </a:r>
          </a:p>
          <a:p>
            <a:r>
              <a:rPr lang="en-US" sz="2200" dirty="0"/>
              <a:t>VPN server will release the packet to the Internet.</a:t>
            </a:r>
          </a:p>
          <a:p>
            <a:r>
              <a:rPr lang="en-US" sz="2200" dirty="0"/>
              <a:t>Replies from Facebook will come back to VPN server, which will forward it back to us via the tunnel.</a:t>
            </a:r>
          </a:p>
        </p:txBody>
      </p:sp>
      <p:pic>
        <p:nvPicPr>
          <p:cNvPr id="4" name="Picture 3">
            <a:extLst>
              <a:ext uri="{FF2B5EF4-FFF2-40B4-BE49-F238E27FC236}">
                <a16:creationId xmlns:a16="http://schemas.microsoft.com/office/drawing/2014/main" id="{5FD04560-DC90-43BB-BE47-5CF369D9ACA1}"/>
              </a:ext>
            </a:extLst>
          </p:cNvPr>
          <p:cNvPicPr>
            <a:picLocks noChangeAspect="1"/>
          </p:cNvPicPr>
          <p:nvPr/>
        </p:nvPicPr>
        <p:blipFill rotWithShape="1">
          <a:blip r:embed="rId3"/>
          <a:srcRect l="29166" t="50000" r="25000" b="42593"/>
          <a:stretch/>
        </p:blipFill>
        <p:spPr>
          <a:xfrm>
            <a:off x="1447799" y="2066924"/>
            <a:ext cx="5553075" cy="504825"/>
          </a:xfrm>
          <a:prstGeom prst="rect">
            <a:avLst/>
          </a:prstGeom>
        </p:spPr>
      </p:pic>
    </p:spTree>
    <p:extLst>
      <p:ext uri="{BB962C8B-B14F-4D97-AF65-F5344CB8AC3E}">
        <p14:creationId xmlns:p14="http://schemas.microsoft.com/office/powerpoint/2010/main" val="774332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Summary</a:t>
            </a:r>
          </a:p>
        </p:txBody>
      </p:sp>
      <p:sp>
        <p:nvSpPr>
          <p:cNvPr id="3" name="Content Placeholder 2"/>
          <p:cNvSpPr>
            <a:spLocks noGrp="1"/>
          </p:cNvSpPr>
          <p:nvPr>
            <p:ph idx="1"/>
          </p:nvPr>
        </p:nvSpPr>
        <p:spPr/>
        <p:txBody>
          <a:bodyPr/>
          <a:lstStyle/>
          <a:p>
            <a:r>
              <a:rPr lang="en-US" dirty="0"/>
              <a:t>What is VPN?</a:t>
            </a:r>
          </a:p>
          <a:p>
            <a:r>
              <a:rPr lang="en-US" dirty="0"/>
              <a:t>IP tunneling</a:t>
            </a:r>
          </a:p>
          <a:p>
            <a:r>
              <a:rPr lang="en-US" dirty="0"/>
              <a:t>IP tunneling using TLS/SSL</a:t>
            </a:r>
          </a:p>
          <a:p>
            <a:pPr lvl="1"/>
            <a:r>
              <a:rPr lang="en-US" dirty="0"/>
              <a:t>TUN/TAP interface</a:t>
            </a:r>
          </a:p>
          <a:p>
            <a:r>
              <a:rPr lang="en-US" dirty="0"/>
              <a:t>Building a VPN using TUN/TAP interface</a:t>
            </a:r>
          </a:p>
          <a:p>
            <a:r>
              <a:rPr lang="en-US" dirty="0"/>
              <a:t>Using VPN to bypass firewalls </a:t>
            </a:r>
          </a:p>
        </p:txBody>
      </p:sp>
    </p:spTree>
    <p:extLst>
      <p:ext uri="{BB962C8B-B14F-4D97-AF65-F5344CB8AC3E}">
        <p14:creationId xmlns:p14="http://schemas.microsoft.com/office/powerpoint/2010/main" val="144896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3350"/>
            <a:ext cx="6172200" cy="857250"/>
          </a:xfrm>
        </p:spPr>
        <p:txBody>
          <a:bodyPr>
            <a:normAutofit/>
          </a:bodyPr>
          <a:lstStyle/>
          <a:p>
            <a:pPr algn="l"/>
            <a:r>
              <a:rPr lang="en-US" sz="3200" dirty="0"/>
              <a:t>A Typical Setup</a:t>
            </a:r>
          </a:p>
        </p:txBody>
      </p:sp>
      <p:sp>
        <p:nvSpPr>
          <p:cNvPr id="3" name="Content Placeholder 2"/>
          <p:cNvSpPr>
            <a:spLocks noGrp="1"/>
          </p:cNvSpPr>
          <p:nvPr>
            <p:ph idx="1"/>
          </p:nvPr>
        </p:nvSpPr>
        <p:spPr>
          <a:xfrm>
            <a:off x="591104" y="1155580"/>
            <a:ext cx="7790895" cy="971550"/>
          </a:xfrm>
        </p:spPr>
        <p:txBody>
          <a:bodyPr>
            <a:noAutofit/>
          </a:bodyPr>
          <a:lstStyle/>
          <a:p>
            <a:pPr marL="0" indent="0">
              <a:buNone/>
            </a:pPr>
            <a:r>
              <a:rPr lang="en-US" sz="2000" dirty="0"/>
              <a:t>This is a typical VPN setup where the “Client” machine wants to connect with machine “V” on a private network. “Client” uses the “VPN Server” to get authenticated to the private network</a:t>
            </a:r>
          </a:p>
        </p:txBody>
      </p:sp>
      <p:pic>
        <p:nvPicPr>
          <p:cNvPr id="4" name="Picture 3">
            <a:extLst>
              <a:ext uri="{FF2B5EF4-FFF2-40B4-BE49-F238E27FC236}">
                <a16:creationId xmlns:a16="http://schemas.microsoft.com/office/drawing/2014/main" id="{764BD2A7-92D9-4B59-96DB-789AEC22639C}"/>
              </a:ext>
            </a:extLst>
          </p:cNvPr>
          <p:cNvPicPr>
            <a:picLocks noChangeAspect="1"/>
          </p:cNvPicPr>
          <p:nvPr/>
        </p:nvPicPr>
        <p:blipFill rotWithShape="1">
          <a:blip r:embed="rId3"/>
          <a:srcRect l="35833" t="40666" r="17500" b="22000"/>
          <a:stretch/>
        </p:blipFill>
        <p:spPr>
          <a:xfrm>
            <a:off x="1706136" y="2273420"/>
            <a:ext cx="5075664" cy="2347332"/>
          </a:xfrm>
          <a:prstGeom prst="rect">
            <a:avLst/>
          </a:prstGeom>
        </p:spPr>
      </p:pic>
      <p:cxnSp>
        <p:nvCxnSpPr>
          <p:cNvPr id="6" name="Straight Arrow Connector 5"/>
          <p:cNvCxnSpPr/>
          <p:nvPr/>
        </p:nvCxnSpPr>
        <p:spPr>
          <a:xfrm flipV="1">
            <a:off x="2590800" y="3409950"/>
            <a:ext cx="1524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05000" y="4121270"/>
            <a:ext cx="1196290" cy="338554"/>
          </a:xfrm>
          <a:prstGeom prst="rect">
            <a:avLst/>
          </a:prstGeom>
          <a:noFill/>
        </p:spPr>
        <p:txBody>
          <a:bodyPr wrap="none" rtlCol="0">
            <a:spAutoFit/>
          </a:bodyPr>
          <a:lstStyle/>
          <a:p>
            <a:r>
              <a:rPr lang="en-US" sz="1600" dirty="0"/>
              <a:t>IP Tunneling</a:t>
            </a:r>
          </a:p>
        </p:txBody>
      </p:sp>
    </p:spTree>
    <p:extLst>
      <p:ext uri="{BB962C8B-B14F-4D97-AF65-F5344CB8AC3E}">
        <p14:creationId xmlns:p14="http://schemas.microsoft.com/office/powerpoint/2010/main" val="314136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IP Tunneling</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0753" y="1688994"/>
            <a:ext cx="1504950" cy="150495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5849" y="1755213"/>
            <a:ext cx="1504950" cy="15049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095307"/>
            <a:ext cx="5257800" cy="6288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950" y="1428755"/>
            <a:ext cx="2886580" cy="2025427"/>
          </a:xfrm>
          <a:prstGeom prst="rect">
            <a:avLst/>
          </a:prstGeom>
        </p:spPr>
      </p:pic>
      <p:sp>
        <p:nvSpPr>
          <p:cNvPr id="9" name="Rectangle 8"/>
          <p:cNvSpPr/>
          <p:nvPr/>
        </p:nvSpPr>
        <p:spPr>
          <a:xfrm>
            <a:off x="2794337" y="3640462"/>
            <a:ext cx="1219200" cy="644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18088"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84039"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33342"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15793" y="1063229"/>
            <a:ext cx="1375207" cy="830997"/>
          </a:xfrm>
          <a:prstGeom prst="rect">
            <a:avLst/>
          </a:prstGeom>
          <a:noFill/>
        </p:spPr>
        <p:txBody>
          <a:bodyPr wrap="square" rtlCol="0">
            <a:spAutoFit/>
          </a:bodyPr>
          <a:lstStyle/>
          <a:p>
            <a:r>
              <a:rPr lang="en-US" sz="1600" dirty="0"/>
              <a:t>Traffics inside the tunnel  are protected</a:t>
            </a:r>
          </a:p>
        </p:txBody>
      </p:sp>
      <p:cxnSp>
        <p:nvCxnSpPr>
          <p:cNvPr id="15" name="Straight Arrow Connector 14"/>
          <p:cNvCxnSpPr>
            <a:stCxn id="13" idx="2"/>
          </p:cNvCxnSpPr>
          <p:nvPr/>
        </p:nvCxnSpPr>
        <p:spPr>
          <a:xfrm flipH="1">
            <a:off x="3472823" y="1894226"/>
            <a:ext cx="30574" cy="2459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156750" y="4004906"/>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3600257"/>
            <a:ext cx="1799563" cy="830997"/>
          </a:xfrm>
          <a:prstGeom prst="rect">
            <a:avLst/>
          </a:prstGeom>
        </p:spPr>
        <p:txBody>
          <a:bodyPr wrap="square">
            <a:spAutoFit/>
          </a:bodyPr>
          <a:lstStyle/>
          <a:p>
            <a:pPr algn="r"/>
            <a:r>
              <a:rPr lang="en-US" sz="1600" dirty="0"/>
              <a:t>The actual packet between the two ends of the tunnel</a:t>
            </a:r>
          </a:p>
        </p:txBody>
      </p:sp>
      <p:cxnSp>
        <p:nvCxnSpPr>
          <p:cNvPr id="22" name="Straight Arrow Connector 21"/>
          <p:cNvCxnSpPr/>
          <p:nvPr/>
        </p:nvCxnSpPr>
        <p:spPr>
          <a:xfrm flipH="1">
            <a:off x="3623268" y="4103067"/>
            <a:ext cx="7805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03806" y="3600257"/>
            <a:ext cx="2987594" cy="1323439"/>
          </a:xfrm>
          <a:prstGeom prst="rect">
            <a:avLst/>
          </a:prstGeom>
          <a:noFill/>
        </p:spPr>
        <p:txBody>
          <a:bodyPr wrap="square" rtlCol="0">
            <a:spAutoFit/>
          </a:bodyPr>
          <a:lstStyle/>
          <a:p>
            <a:r>
              <a:rPr lang="en-US" sz="1600" dirty="0"/>
              <a:t>The payload carries another IP packet, which is the packet that needs to be protected, such as packets to/from a private network</a:t>
            </a:r>
          </a:p>
        </p:txBody>
      </p:sp>
      <p:sp>
        <p:nvSpPr>
          <p:cNvPr id="25" name="Left Brace 24"/>
          <p:cNvSpPr/>
          <p:nvPr/>
        </p:nvSpPr>
        <p:spPr>
          <a:xfrm>
            <a:off x="2564347" y="3640462"/>
            <a:ext cx="153741" cy="644717"/>
          </a:xfrm>
          <a:prstGeom prst="leftBrace">
            <a:avLst>
              <a:gd name="adj1" fmla="val 3155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Arrow 26"/>
          <p:cNvSpPr/>
          <p:nvPr/>
        </p:nvSpPr>
        <p:spPr>
          <a:xfrm rot="16200000">
            <a:off x="3031101" y="3033255"/>
            <a:ext cx="785282" cy="241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264611" y="1313453"/>
            <a:ext cx="1403076" cy="369332"/>
          </a:xfrm>
          <a:prstGeom prst="rect">
            <a:avLst/>
          </a:prstGeom>
          <a:noFill/>
        </p:spPr>
        <p:txBody>
          <a:bodyPr wrap="none" rtlCol="0">
            <a:spAutoFit/>
          </a:bodyPr>
          <a:lstStyle/>
          <a:p>
            <a:r>
              <a:rPr lang="en-US" sz="1800" dirty="0"/>
              <a:t>Tunnel End B</a:t>
            </a:r>
          </a:p>
        </p:txBody>
      </p:sp>
      <p:sp>
        <p:nvSpPr>
          <p:cNvPr id="29" name="TextBox 28"/>
          <p:cNvSpPr txBox="1"/>
          <p:nvPr/>
        </p:nvSpPr>
        <p:spPr>
          <a:xfrm>
            <a:off x="874908" y="1336719"/>
            <a:ext cx="1411092" cy="369332"/>
          </a:xfrm>
          <a:prstGeom prst="rect">
            <a:avLst/>
          </a:prstGeom>
          <a:noFill/>
        </p:spPr>
        <p:txBody>
          <a:bodyPr wrap="none" rtlCol="0">
            <a:spAutoFit/>
          </a:bodyPr>
          <a:lstStyle/>
          <a:p>
            <a:r>
              <a:rPr lang="en-US" sz="1800" dirty="0"/>
              <a:t>Tunnel End A</a:t>
            </a:r>
          </a:p>
        </p:txBody>
      </p:sp>
      <p:sp>
        <p:nvSpPr>
          <p:cNvPr id="30" name="TextBox 29"/>
          <p:cNvSpPr txBox="1"/>
          <p:nvPr/>
        </p:nvSpPr>
        <p:spPr>
          <a:xfrm>
            <a:off x="4356901" y="1871119"/>
            <a:ext cx="1792450" cy="1077218"/>
          </a:xfrm>
          <a:prstGeom prst="rect">
            <a:avLst/>
          </a:prstGeom>
          <a:noFill/>
        </p:spPr>
        <p:txBody>
          <a:bodyPr wrap="square" rtlCol="0">
            <a:spAutoFit/>
          </a:bodyPr>
          <a:lstStyle/>
          <a:p>
            <a:r>
              <a:rPr lang="en-US" sz="1600" dirty="0"/>
              <a:t>The tunnel goes through a public network, such as the Internet.</a:t>
            </a:r>
          </a:p>
        </p:txBody>
      </p:sp>
    </p:spTree>
    <p:extLst>
      <p:ext uri="{BB962C8B-B14F-4D97-AF65-F5344CB8AC3E}">
        <p14:creationId xmlns:p14="http://schemas.microsoft.com/office/powerpoint/2010/main" val="322731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Two Types of IP Tunneling</a:t>
            </a:r>
          </a:p>
        </p:txBody>
      </p:sp>
      <p:sp>
        <p:nvSpPr>
          <p:cNvPr id="3" name="Content Placeholder 2"/>
          <p:cNvSpPr>
            <a:spLocks noGrp="1"/>
          </p:cNvSpPr>
          <p:nvPr>
            <p:ph idx="1"/>
          </p:nvPr>
        </p:nvSpPr>
        <p:spPr/>
        <p:txBody>
          <a:bodyPr/>
          <a:lstStyle/>
          <a:p>
            <a:r>
              <a:rPr lang="en-US" sz="2000" dirty="0" err="1"/>
              <a:t>IPSec</a:t>
            </a:r>
            <a:r>
              <a:rPr lang="en-US" sz="2000" dirty="0"/>
              <a:t> Tunneling: </a:t>
            </a:r>
          </a:p>
          <a:p>
            <a:pPr lvl="1"/>
            <a:r>
              <a:rPr lang="en-US" sz="1800" dirty="0"/>
              <a:t>Utilizes the Internet Protocol Security protocol</a:t>
            </a:r>
          </a:p>
          <a:p>
            <a:pPr lvl="1"/>
            <a:r>
              <a:rPr lang="en-US" sz="1800" dirty="0" err="1"/>
              <a:t>IPSec</a:t>
            </a:r>
            <a:r>
              <a:rPr lang="en-US" sz="1800" dirty="0"/>
              <a:t> has a mode called Tunneling mode, where the original IP packet is encapsulated and placed into a new IP packet</a:t>
            </a:r>
          </a:p>
          <a:p>
            <a:r>
              <a:rPr lang="en-US" sz="2000" dirty="0"/>
              <a:t>TLS/SSL Tunneling:</a:t>
            </a:r>
          </a:p>
          <a:p>
            <a:pPr lvl="1"/>
            <a:r>
              <a:rPr lang="en-US" sz="1800" dirty="0"/>
              <a:t>Tunneling done outside the kernel, at the application level</a:t>
            </a:r>
          </a:p>
          <a:p>
            <a:pPr lvl="1"/>
            <a:r>
              <a:rPr lang="en-US" sz="1800" dirty="0"/>
              <a:t>Idea is to put each VPN-bound IP packet inside a TCP or UDP packet</a:t>
            </a:r>
          </a:p>
          <a:p>
            <a:pPr lvl="1"/>
            <a:r>
              <a:rPr lang="en-US" sz="1800" dirty="0"/>
              <a:t>The other end of the tunnel will extract the IP packet from the TCP/UDP payload</a:t>
            </a:r>
          </a:p>
          <a:p>
            <a:pPr lvl="1"/>
            <a:r>
              <a:rPr lang="en-US" sz="1800" dirty="0"/>
              <a:t>To secure the packets, both ends will use TLS/SSL protocol on top of TCP/UDP</a:t>
            </a:r>
          </a:p>
        </p:txBody>
      </p:sp>
    </p:spTree>
    <p:extLst>
      <p:ext uri="{BB962C8B-B14F-4D97-AF65-F5344CB8AC3E}">
        <p14:creationId xmlns:p14="http://schemas.microsoft.com/office/powerpoint/2010/main" val="182714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1950"/>
            <a:ext cx="6172200" cy="533400"/>
          </a:xfrm>
        </p:spPr>
        <p:txBody>
          <a:bodyPr>
            <a:noAutofit/>
          </a:bodyPr>
          <a:lstStyle/>
          <a:p>
            <a:pPr algn="l"/>
            <a:r>
              <a:rPr lang="en-US" sz="3200" dirty="0"/>
              <a:t>Two Types of IP Tunneling</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23950"/>
            <a:ext cx="5975999" cy="18288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028950"/>
            <a:ext cx="5975999" cy="1755087"/>
          </a:xfrm>
          <a:prstGeom prst="rect">
            <a:avLst/>
          </a:prstGeom>
        </p:spPr>
      </p:pic>
      <p:sp>
        <p:nvSpPr>
          <p:cNvPr id="8" name="TextBox 7"/>
          <p:cNvSpPr txBox="1"/>
          <p:nvPr/>
        </p:nvSpPr>
        <p:spPr>
          <a:xfrm>
            <a:off x="609600" y="1826810"/>
            <a:ext cx="1648336" cy="369332"/>
          </a:xfrm>
          <a:prstGeom prst="rect">
            <a:avLst/>
          </a:prstGeom>
          <a:noFill/>
        </p:spPr>
        <p:txBody>
          <a:bodyPr wrap="none" rtlCol="0">
            <a:spAutoFit/>
          </a:bodyPr>
          <a:lstStyle/>
          <a:p>
            <a:r>
              <a:rPr lang="en-US" sz="1800" dirty="0" err="1"/>
              <a:t>IPSec</a:t>
            </a:r>
            <a:r>
              <a:rPr lang="en-US" sz="1800" dirty="0"/>
              <a:t> Tunneling</a:t>
            </a:r>
          </a:p>
        </p:txBody>
      </p:sp>
      <p:sp>
        <p:nvSpPr>
          <p:cNvPr id="9" name="TextBox 8"/>
          <p:cNvSpPr txBox="1"/>
          <p:nvPr/>
        </p:nvSpPr>
        <p:spPr>
          <a:xfrm>
            <a:off x="389989" y="3638550"/>
            <a:ext cx="1867947" cy="923330"/>
          </a:xfrm>
          <a:prstGeom prst="rect">
            <a:avLst/>
          </a:prstGeom>
          <a:noFill/>
        </p:spPr>
        <p:txBody>
          <a:bodyPr wrap="square" rtlCol="0">
            <a:spAutoFit/>
          </a:bodyPr>
          <a:lstStyle/>
          <a:p>
            <a:r>
              <a:rPr lang="en-US" sz="1800" dirty="0"/>
              <a:t>TLS/SSL Tunneling</a:t>
            </a:r>
          </a:p>
          <a:p>
            <a:r>
              <a:rPr lang="en-US" sz="1800" dirty="0"/>
              <a:t>(</a:t>
            </a:r>
            <a:r>
              <a:rPr lang="en-US" sz="1800" b="1" dirty="0"/>
              <a:t>we will focus on this type</a:t>
            </a:r>
            <a:r>
              <a:rPr lang="en-US" sz="1800" dirty="0"/>
              <a:t>)</a:t>
            </a:r>
          </a:p>
        </p:txBody>
      </p:sp>
    </p:spTree>
    <p:extLst>
      <p:ext uri="{BB962C8B-B14F-4D97-AF65-F5344CB8AC3E}">
        <p14:creationId xmlns:p14="http://schemas.microsoft.com/office/powerpoint/2010/main" val="1993852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772400" cy="857250"/>
          </a:xfrm>
        </p:spPr>
        <p:txBody>
          <a:bodyPr>
            <a:noAutofit/>
          </a:bodyPr>
          <a:lstStyle/>
          <a:p>
            <a:pPr algn="l"/>
            <a:r>
              <a:rPr lang="en-US" sz="3200" dirty="0"/>
              <a:t>An Overview of How TLS/SSL VPN Works</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95206"/>
            <a:ext cx="7773153" cy="3041076"/>
          </a:xfrm>
          <a:prstGeom prst="rect">
            <a:avLst/>
          </a:prstGeom>
        </p:spPr>
      </p:pic>
      <p:sp>
        <p:nvSpPr>
          <p:cNvPr id="4" name="TextBox 3"/>
          <p:cNvSpPr txBox="1"/>
          <p:nvPr/>
        </p:nvSpPr>
        <p:spPr>
          <a:xfrm>
            <a:off x="5434613" y="1026940"/>
            <a:ext cx="3124200" cy="646331"/>
          </a:xfrm>
          <a:prstGeom prst="rect">
            <a:avLst/>
          </a:prstGeom>
          <a:noFill/>
          <a:ln>
            <a:noFill/>
          </a:ln>
        </p:spPr>
        <p:txBody>
          <a:bodyPr wrap="square" rtlCol="0">
            <a:spAutoFit/>
          </a:bodyPr>
          <a:lstStyle/>
          <a:p>
            <a:r>
              <a:rPr lang="en-US" sz="1800" dirty="0"/>
              <a:t>This is just a normal TCP or UDP based SSL connection</a:t>
            </a:r>
          </a:p>
        </p:txBody>
      </p:sp>
      <p:cxnSp>
        <p:nvCxnSpPr>
          <p:cNvPr id="6" name="Straight Arrow Connector 5"/>
          <p:cNvCxnSpPr/>
          <p:nvPr/>
        </p:nvCxnSpPr>
        <p:spPr>
          <a:xfrm flipH="1">
            <a:off x="5029200" y="1581150"/>
            <a:ext cx="381000" cy="533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985" y="1041847"/>
            <a:ext cx="3102006" cy="646331"/>
          </a:xfrm>
          <a:prstGeom prst="rect">
            <a:avLst/>
          </a:prstGeom>
          <a:noFill/>
          <a:ln>
            <a:noFill/>
          </a:ln>
        </p:spPr>
        <p:txBody>
          <a:bodyPr wrap="square" rtlCol="0">
            <a:spAutoFit/>
          </a:bodyPr>
          <a:lstStyle/>
          <a:p>
            <a:r>
              <a:rPr lang="en-US" sz="1800" dirty="0">
                <a:solidFill>
                  <a:srgbClr val="FF0000"/>
                </a:solidFill>
              </a:rPr>
              <a:t>Question:</a:t>
            </a:r>
            <a:r>
              <a:rPr lang="en-US" sz="1800" dirty="0"/>
              <a:t> How can the Tunnel application get an IP packet?</a:t>
            </a:r>
          </a:p>
        </p:txBody>
      </p:sp>
      <p:cxnSp>
        <p:nvCxnSpPr>
          <p:cNvPr id="13" name="Straight Connector 12"/>
          <p:cNvCxnSpPr/>
          <p:nvPr/>
        </p:nvCxnSpPr>
        <p:spPr>
          <a:xfrm>
            <a:off x="1344597" y="1657350"/>
            <a:ext cx="0" cy="990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344597" y="2647950"/>
            <a:ext cx="7890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1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3200" dirty="0"/>
              <a:t>TUN/TAP Interface</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99664"/>
            <a:ext cx="5379994" cy="3673039"/>
          </a:xfrm>
          <a:prstGeom prst="rect">
            <a:avLst/>
          </a:prstGeom>
        </p:spPr>
      </p:pic>
      <p:sp>
        <p:nvSpPr>
          <p:cNvPr id="8" name="Content Placeholder 2"/>
          <p:cNvSpPr>
            <a:spLocks noGrp="1"/>
          </p:cNvSpPr>
          <p:nvPr>
            <p:ph idx="1"/>
          </p:nvPr>
        </p:nvSpPr>
        <p:spPr>
          <a:xfrm>
            <a:off x="6019800" y="1276350"/>
            <a:ext cx="2743200" cy="3223021"/>
          </a:xfrm>
        </p:spPr>
        <p:txBody>
          <a:bodyPr>
            <a:normAutofit fontScale="77500" lnSpcReduction="20000"/>
          </a:bodyPr>
          <a:lstStyle/>
          <a:p>
            <a:pPr>
              <a:spcBef>
                <a:spcPts val="0"/>
              </a:spcBef>
              <a:spcAft>
                <a:spcPts val="1200"/>
              </a:spcAft>
            </a:pPr>
            <a:r>
              <a:rPr lang="en-US" dirty="0">
                <a:solidFill>
                  <a:srgbClr val="FF0000"/>
                </a:solidFill>
              </a:rPr>
              <a:t>Question:</a:t>
            </a:r>
            <a:r>
              <a:rPr lang="en-US" dirty="0"/>
              <a:t> How can the Tunnel application get an IP packet?</a:t>
            </a:r>
          </a:p>
          <a:p>
            <a:pPr lvl="1">
              <a:spcBef>
                <a:spcPts val="0"/>
              </a:spcBef>
              <a:spcAft>
                <a:spcPts val="600"/>
              </a:spcAft>
            </a:pPr>
            <a:r>
              <a:rPr lang="en-US" dirty="0"/>
              <a:t>Typically, applications interact with kernel using socket</a:t>
            </a:r>
          </a:p>
          <a:p>
            <a:pPr lvl="1">
              <a:spcBef>
                <a:spcPts val="0"/>
              </a:spcBef>
              <a:spcAft>
                <a:spcPts val="600"/>
              </a:spcAft>
            </a:pPr>
            <a:r>
              <a:rPr lang="en-US" dirty="0"/>
              <a:t>Using socket, kernel only gives the data part of a packet to applications</a:t>
            </a:r>
          </a:p>
          <a:p>
            <a:pPr lvl="1">
              <a:spcBef>
                <a:spcPts val="0"/>
              </a:spcBef>
              <a:spcAft>
                <a:spcPts val="600"/>
              </a:spcAft>
            </a:pPr>
            <a:r>
              <a:rPr lang="en-US" dirty="0"/>
              <a:t>Applications need to use a different way to interact with kernel</a:t>
            </a:r>
          </a:p>
        </p:txBody>
      </p:sp>
      <p:sp>
        <p:nvSpPr>
          <p:cNvPr id="9" name="TextBox 8"/>
          <p:cNvSpPr txBox="1"/>
          <p:nvPr/>
        </p:nvSpPr>
        <p:spPr>
          <a:xfrm>
            <a:off x="2286000" y="1885950"/>
            <a:ext cx="1143000" cy="523220"/>
          </a:xfrm>
          <a:prstGeom prst="rect">
            <a:avLst/>
          </a:prstGeom>
          <a:noFill/>
        </p:spPr>
        <p:txBody>
          <a:bodyPr wrap="square" rtlCol="0">
            <a:spAutoFit/>
          </a:bodyPr>
          <a:lstStyle/>
          <a:p>
            <a:r>
              <a:rPr lang="en-US" sz="1400" b="1" dirty="0"/>
              <a:t>Socket Interface</a:t>
            </a:r>
          </a:p>
        </p:txBody>
      </p:sp>
      <p:grpSp>
        <p:nvGrpSpPr>
          <p:cNvPr id="17" name="Group 16"/>
          <p:cNvGrpSpPr/>
          <p:nvPr/>
        </p:nvGrpSpPr>
        <p:grpSpPr>
          <a:xfrm>
            <a:off x="5029200" y="2190750"/>
            <a:ext cx="1371600" cy="1600200"/>
            <a:chOff x="5029200" y="2190750"/>
            <a:chExt cx="1371600" cy="1600200"/>
          </a:xfrm>
        </p:grpSpPr>
        <p:cxnSp>
          <p:nvCxnSpPr>
            <p:cNvPr id="12" name="Straight Connector 11"/>
            <p:cNvCxnSpPr/>
            <p:nvPr/>
          </p:nvCxnSpPr>
          <p:spPr>
            <a:xfrm flipH="1">
              <a:off x="6096000" y="3790950"/>
              <a:ext cx="3048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096000" y="2190750"/>
              <a:ext cx="0" cy="16002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029200" y="2190750"/>
              <a:ext cx="10668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578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2692</TotalTime>
  <Words>2447</Words>
  <Application>Microsoft Office PowerPoint</Application>
  <PresentationFormat>On-screen Show (16:9)</PresentationFormat>
  <Paragraphs>243</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Courier New</vt:lpstr>
      <vt:lpstr>Wingdings</vt:lpstr>
      <vt:lpstr>Office Theme</vt:lpstr>
      <vt:lpstr>Virtual Private Network</vt:lpstr>
      <vt:lpstr>Introduction</vt:lpstr>
      <vt:lpstr>Virtual Private Network</vt:lpstr>
      <vt:lpstr>A Typical Setup</vt:lpstr>
      <vt:lpstr>IP Tunneling</vt:lpstr>
      <vt:lpstr>Two Types of IP Tunneling</vt:lpstr>
      <vt:lpstr>Two Types of IP Tunneling</vt:lpstr>
      <vt:lpstr>An Overview of How TLS/SSL VPN Works</vt:lpstr>
      <vt:lpstr>TUN/TAP Interface</vt:lpstr>
      <vt:lpstr>TUN/TAP Interface</vt:lpstr>
      <vt:lpstr>Creating a TUN Interface</vt:lpstr>
      <vt:lpstr>Configure the TUN Interface</vt:lpstr>
      <vt:lpstr>Set UP the Routing</vt:lpstr>
      <vt:lpstr>Set UP the Routing</vt:lpstr>
      <vt:lpstr>Experiment: Reading From TUN Interface</vt:lpstr>
      <vt:lpstr>Experiment: Writing To TUN Interface</vt:lpstr>
      <vt:lpstr>Establish a Transport-Layer Tunnel</vt:lpstr>
      <vt:lpstr>How to Send/Receive Packets via Tunnel</vt:lpstr>
      <vt:lpstr>Monitoring Both Interfaces</vt:lpstr>
      <vt:lpstr>Implementation (TUN  Socket)</vt:lpstr>
      <vt:lpstr>Implementation (Socket  TUN)</vt:lpstr>
      <vt:lpstr>Implementation (Monitoring the 2 Interfaces)</vt:lpstr>
      <vt:lpstr>Case Study: Configuring a VPN</vt:lpstr>
      <vt:lpstr>Configure VPN Server</vt:lpstr>
      <vt:lpstr>Configure VPN Client</vt:lpstr>
      <vt:lpstr>Configure Host V </vt:lpstr>
      <vt:lpstr>Testing VPN: ping Testing</vt:lpstr>
      <vt:lpstr>Testing VPN: telnet Testing</vt:lpstr>
      <vt:lpstr>PowerPoint Presentation</vt:lpstr>
      <vt:lpstr>Bypassing Firewalls using VPN</vt:lpstr>
      <vt:lpstr>Bypassing Firewall using VPN: the Main Idea</vt:lpstr>
      <vt:lpstr>PowerPoint Presentation</vt:lpstr>
      <vt:lpstr>PowerPoint Presentation</vt:lpstr>
      <vt:lpstr>PowerPoint Presentation</vt:lpstr>
      <vt:lpstr>Bypassing the Firewall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Infrastructure</dc:title>
  <dc:creator>3shna</dc:creator>
  <cp:lastModifiedBy>HAILONG NAN</cp:lastModifiedBy>
  <cp:revision>481</cp:revision>
  <dcterms:created xsi:type="dcterms:W3CDTF">2017-11-24T17:20:16Z</dcterms:created>
  <dcterms:modified xsi:type="dcterms:W3CDTF">2018-12-05T14:53:32Z</dcterms:modified>
</cp:coreProperties>
</file>